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660" r:id="rId2"/>
  </p:sldMasterIdLst>
  <p:notesMasterIdLst>
    <p:notesMasterId r:id="rId16"/>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0" roundtripDataSignature="AMtx7mgs5wVwBicjaqHWeoeBcyTJ7+Rte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C5EE3B9-C0F2-4BF5-BEB6-554EBE2FA9D7}">
  <a:tblStyle styleId="{FC5EE3B9-C0F2-4BF5-BEB6-554EBE2FA9D7}"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doe.virginia.gov/special_ed/reports_plans_stats/special_ed_performance/division/2017-2018/index.shtml" TargetMode="External"/><Relationship Id="rId2" Type="http://schemas.openxmlformats.org/officeDocument/2006/relationships/slide" Target="../slides/slide10.xml"/><Relationship Id="rId1" Type="http://schemas.openxmlformats.org/officeDocument/2006/relationships/notesMaster" Target="../notesMasters/notesMaster1.xml"/><Relationship Id="rId5" Type="http://schemas.openxmlformats.org/officeDocument/2006/relationships/hyperlink" Target="http://www.doe.virginia.gov/statistics_reports/accreditation_federal_reports/accreditation/index.shtml" TargetMode="External"/><Relationship Id="rId4" Type="http://schemas.openxmlformats.org/officeDocument/2006/relationships/hyperlink" Target="http://www.schoolquality.virginia.gov"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doe.virginia.gov/statistics_reports/sol-pass-rates/index.shtml"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3" name="Google Shape;153;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i="1"/>
              <a:t>REMEMBER:  YOU ONLY HAVE 5 MINUTES – YOU WILL BE CUT OFF AT THE 5-MIN MARK</a:t>
            </a:r>
            <a:endParaRPr/>
          </a:p>
          <a:p>
            <a:pPr marL="0" lvl="0" indent="0" algn="l" rtl="0">
              <a:lnSpc>
                <a:spcPct val="100000"/>
              </a:lnSpc>
              <a:spcBef>
                <a:spcPts val="0"/>
              </a:spcBef>
              <a:spcAft>
                <a:spcPts val="0"/>
              </a:spcAft>
              <a:buSzPts val="1100"/>
              <a:buNone/>
            </a:pPr>
            <a:endParaRPr i="1"/>
          </a:p>
          <a:p>
            <a:pPr marL="0" lvl="0" indent="0" algn="l" rtl="0">
              <a:lnSpc>
                <a:spcPct val="100000"/>
              </a:lnSpc>
              <a:spcBef>
                <a:spcPts val="0"/>
              </a:spcBef>
              <a:spcAft>
                <a:spcPts val="0"/>
              </a:spcAft>
              <a:buSzPts val="1100"/>
              <a:buNone/>
            </a:pPr>
            <a:r>
              <a:rPr lang="en-US" i="1"/>
              <a:t>SAMPLE COMMENTS: (change bold words to your name/division or city)</a:t>
            </a:r>
            <a:endParaRPr i="1"/>
          </a:p>
          <a:p>
            <a:pPr marL="0" lvl="0" indent="0" algn="l" rtl="0">
              <a:lnSpc>
                <a:spcPct val="100000"/>
              </a:lnSpc>
              <a:spcBef>
                <a:spcPts val="0"/>
              </a:spcBef>
              <a:spcAft>
                <a:spcPts val="0"/>
              </a:spcAft>
              <a:buSzPts val="1100"/>
              <a:buNone/>
            </a:pPr>
            <a:endParaRPr i="1"/>
          </a:p>
          <a:p>
            <a:pPr marL="0" lvl="0" indent="0" algn="l" rtl="0">
              <a:lnSpc>
                <a:spcPct val="100000"/>
              </a:lnSpc>
              <a:spcBef>
                <a:spcPts val="0"/>
              </a:spcBef>
              <a:spcAft>
                <a:spcPts val="0"/>
              </a:spcAft>
              <a:buSzPts val="1100"/>
              <a:buNone/>
            </a:pPr>
            <a:r>
              <a:rPr lang="en-US" i="1"/>
              <a:t>My name is </a:t>
            </a:r>
            <a:r>
              <a:rPr lang="en-US" b="1" i="1"/>
              <a:t>Johnetta Smith </a:t>
            </a:r>
            <a:r>
              <a:rPr lang="en-US" i="1"/>
              <a:t>and I live in </a:t>
            </a:r>
            <a:r>
              <a:rPr lang="en-US" b="1" i="1"/>
              <a:t>Timbuktu</a:t>
            </a:r>
            <a:r>
              <a:rPr lang="en-US" i="1"/>
              <a:t>.  I am the parent of a child with a disability and I am here to speak to you about why including students with disabilities is important to the future of all our children and our community.  Thank you for giving me the opportunity to speak about this important topic.</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3" name="Google Shape;233;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i="1"/>
              <a:t>SAMPLE COMMENTS:</a:t>
            </a:r>
            <a:endParaRPr/>
          </a:p>
          <a:p>
            <a:pPr marL="0" lvl="0" indent="0" algn="l" rtl="0">
              <a:lnSpc>
                <a:spcPct val="100000"/>
              </a:lnSpc>
              <a:spcBef>
                <a:spcPts val="0"/>
              </a:spcBef>
              <a:spcAft>
                <a:spcPts val="0"/>
              </a:spcAft>
              <a:buSzPts val="1100"/>
              <a:buNone/>
            </a:pPr>
            <a:endParaRPr i="1"/>
          </a:p>
          <a:p>
            <a:pPr marL="0" lvl="0" indent="0" algn="l" rtl="0">
              <a:lnSpc>
                <a:spcPct val="100000"/>
              </a:lnSpc>
              <a:spcBef>
                <a:spcPts val="0"/>
              </a:spcBef>
              <a:spcAft>
                <a:spcPts val="0"/>
              </a:spcAft>
              <a:buSzPts val="1100"/>
              <a:buNone/>
            </a:pPr>
            <a:r>
              <a:rPr lang="en-US" i="1"/>
              <a:t>Today, VDOE reports that, statewide, only 65% of students are included in their general education classrooms for 80% or more of the school day.  This number varies based on the disability category, with Multiple Disabilities and Intellectual Disabilities having the lowest population included.* </a:t>
            </a:r>
            <a:endParaRPr/>
          </a:p>
          <a:p>
            <a:pPr marL="0" lvl="0" indent="0" algn="l" rtl="0">
              <a:lnSpc>
                <a:spcPct val="100000"/>
              </a:lnSpc>
              <a:spcBef>
                <a:spcPts val="0"/>
              </a:spcBef>
              <a:spcAft>
                <a:spcPts val="0"/>
              </a:spcAft>
              <a:buSzPts val="1100"/>
              <a:buNone/>
            </a:pPr>
            <a:endParaRPr i="1"/>
          </a:p>
          <a:p>
            <a:pPr marL="0" lvl="0" indent="0" algn="l" rtl="0">
              <a:lnSpc>
                <a:spcPct val="100000"/>
              </a:lnSpc>
              <a:spcBef>
                <a:spcPts val="0"/>
              </a:spcBef>
              <a:spcAft>
                <a:spcPts val="0"/>
              </a:spcAft>
              <a:buClr>
                <a:schemeClr val="dk1"/>
              </a:buClr>
              <a:buSzPts val="1100"/>
              <a:buFont typeface="Arial"/>
              <a:buNone/>
            </a:pPr>
            <a:r>
              <a:rPr lang="en-US">
                <a:solidFill>
                  <a:schemeClr val="dk1"/>
                </a:solidFill>
              </a:rPr>
              <a:t>Data Resource:</a:t>
            </a:r>
            <a:endParaRPr>
              <a:solidFill>
                <a:schemeClr val="dk1"/>
              </a:solidFill>
            </a:endParaRPr>
          </a:p>
          <a:p>
            <a:pPr marL="0" lvl="0" indent="0" algn="l" rtl="0">
              <a:lnSpc>
                <a:spcPct val="100000"/>
              </a:lnSpc>
              <a:spcBef>
                <a:spcPts val="0"/>
              </a:spcBef>
              <a:spcAft>
                <a:spcPts val="0"/>
              </a:spcAft>
              <a:buClr>
                <a:schemeClr val="dk1"/>
              </a:buClr>
              <a:buSzPts val="1100"/>
              <a:buFont typeface="Arial"/>
              <a:buNone/>
            </a:pPr>
            <a:r>
              <a:rPr lang="en-US" u="sng">
                <a:solidFill>
                  <a:schemeClr val="hlink"/>
                </a:solidFill>
                <a:hlinkClick r:id="rId3"/>
              </a:rPr>
              <a:t>http://www.doe.virginia.gov/special_ed/reports_plans_stats/special_ed_performance/division/2017-2018/index.shtml</a:t>
            </a:r>
            <a:endParaRPr i="1">
              <a:solidFill>
                <a:schemeClr val="dk1"/>
              </a:solidFill>
            </a:endParaRPr>
          </a:p>
          <a:p>
            <a:pPr marL="0" lvl="0" indent="0" algn="l" rtl="0">
              <a:lnSpc>
                <a:spcPct val="100000"/>
              </a:lnSpc>
              <a:spcBef>
                <a:spcPts val="0"/>
              </a:spcBef>
              <a:spcAft>
                <a:spcPts val="0"/>
              </a:spcAft>
              <a:buSzPts val="1100"/>
              <a:buNone/>
            </a:pPr>
            <a:endParaRPr i="1"/>
          </a:p>
          <a:p>
            <a:pPr marL="0" lvl="0" indent="0" algn="l" rtl="0">
              <a:lnSpc>
                <a:spcPct val="100000"/>
              </a:lnSpc>
              <a:spcBef>
                <a:spcPts val="0"/>
              </a:spcBef>
              <a:spcAft>
                <a:spcPts val="0"/>
              </a:spcAft>
              <a:buSzPts val="1100"/>
              <a:buNone/>
            </a:pPr>
            <a:r>
              <a:rPr lang="en-US" i="1"/>
              <a:t>___________________________________________________________________________________________</a:t>
            </a:r>
            <a:endParaRPr/>
          </a:p>
          <a:p>
            <a:pPr marL="0" lvl="0" indent="0" algn="l" rtl="0">
              <a:lnSpc>
                <a:spcPct val="100000"/>
              </a:lnSpc>
              <a:spcBef>
                <a:spcPts val="0"/>
              </a:spcBef>
              <a:spcAft>
                <a:spcPts val="0"/>
              </a:spcAft>
              <a:buSzPts val="1100"/>
              <a:buNone/>
            </a:pPr>
            <a:endParaRPr/>
          </a:p>
          <a:p>
            <a:pPr marL="0" lvl="0" indent="0" algn="l" rtl="0">
              <a:lnSpc>
                <a:spcPct val="100000"/>
              </a:lnSpc>
              <a:spcBef>
                <a:spcPts val="0"/>
              </a:spcBef>
              <a:spcAft>
                <a:spcPts val="0"/>
              </a:spcAft>
              <a:buSzPts val="1100"/>
              <a:buNone/>
            </a:pPr>
            <a:r>
              <a:rPr lang="en-US"/>
              <a:t>DIVISION SPECIFIC?</a:t>
            </a:r>
            <a:endParaRPr/>
          </a:p>
          <a:p>
            <a:pPr marL="0" lvl="0" indent="0" algn="l" rtl="0">
              <a:lnSpc>
                <a:spcPct val="100000"/>
              </a:lnSpc>
              <a:spcBef>
                <a:spcPts val="0"/>
              </a:spcBef>
              <a:spcAft>
                <a:spcPts val="0"/>
              </a:spcAft>
              <a:buSzPts val="1100"/>
              <a:buNone/>
            </a:pPr>
            <a:r>
              <a:rPr lang="en-US"/>
              <a:t>teach people how to find this same data for their school divisions </a:t>
            </a:r>
            <a:r>
              <a:rPr lang="en-US" u="sng">
                <a:solidFill>
                  <a:schemeClr val="hlink"/>
                </a:solidFill>
                <a:hlinkClick r:id="rId4"/>
              </a:rPr>
              <a:t>www.schoolquality.virginia.gov</a:t>
            </a:r>
            <a:endParaRPr/>
          </a:p>
          <a:p>
            <a:pPr marL="0" lvl="0" indent="0" algn="l" rtl="0">
              <a:lnSpc>
                <a:spcPct val="100000"/>
              </a:lnSpc>
              <a:spcBef>
                <a:spcPts val="0"/>
              </a:spcBef>
              <a:spcAft>
                <a:spcPts val="0"/>
              </a:spcAft>
              <a:buSzPts val="1100"/>
              <a:buNone/>
            </a:pPr>
            <a:r>
              <a:rPr lang="en-US" u="sng">
                <a:solidFill>
                  <a:schemeClr val="hlink"/>
                </a:solidFill>
                <a:hlinkClick r:id="rId5"/>
              </a:rPr>
              <a:t>http://www.doe.virginia.gov/statistics_reports/accreditation_federal_reports/accreditation/index.shtml</a:t>
            </a:r>
            <a:endParaRPr u="sng">
              <a:solidFill>
                <a:schemeClr val="hlink"/>
              </a:solidFill>
            </a:endParaRPr>
          </a:p>
          <a:p>
            <a:pPr marL="0" lvl="0" indent="0" algn="l" rtl="0">
              <a:lnSpc>
                <a:spcPct val="100000"/>
              </a:lnSpc>
              <a:spcBef>
                <a:spcPts val="0"/>
              </a:spcBef>
              <a:spcAft>
                <a:spcPts val="0"/>
              </a:spcAft>
              <a:buSzPts val="1100"/>
              <a:buNone/>
            </a:pPr>
            <a:endParaRPr u="sng">
              <a:solidFill>
                <a:schemeClr val="hlink"/>
              </a:solidFill>
            </a:endParaRPr>
          </a:p>
          <a:p>
            <a:pPr marL="0" lvl="0" indent="0" algn="l" rtl="0">
              <a:lnSpc>
                <a:spcPct val="100000"/>
              </a:lnSpc>
              <a:spcBef>
                <a:spcPts val="0"/>
              </a:spcBef>
              <a:spcAft>
                <a:spcPts val="0"/>
              </a:spcAft>
              <a:buSzPts val="1100"/>
              <a:buNone/>
            </a:pPr>
            <a:r>
              <a:rPr lang="en-US" i="1" u="none">
                <a:solidFill>
                  <a:schemeClr val="hlink"/>
                </a:solidFill>
              </a:rPr>
              <a:t>INSERT SCHOOL DIVISION SPECIFIC DATA (Indicators 1 - Graduation and 5 - LRE) – show how your division measures up to the state averages.</a:t>
            </a:r>
            <a:endParaRPr/>
          </a:p>
          <a:p>
            <a:pPr marL="0" lvl="0" indent="0" algn="l" rtl="0">
              <a:lnSpc>
                <a:spcPct val="100000"/>
              </a:lnSpc>
              <a:spcBef>
                <a:spcPts val="0"/>
              </a:spcBef>
              <a:spcAft>
                <a:spcPts val="0"/>
              </a:spcAft>
              <a:buSzPts val="1100"/>
              <a:buNone/>
            </a:pPr>
            <a:endParaRPr i="1" u="none">
              <a:solidFill>
                <a:schemeClr val="hlink"/>
              </a:solidFill>
            </a:endParaRPr>
          </a:p>
          <a:p>
            <a:pPr marL="0" lvl="0" indent="0" algn="l" rtl="0">
              <a:lnSpc>
                <a:spcPct val="100000"/>
              </a:lnSpc>
              <a:spcBef>
                <a:spcPts val="0"/>
              </a:spcBef>
              <a:spcAft>
                <a:spcPts val="0"/>
              </a:spcAft>
              <a:buSzPts val="1100"/>
              <a:buNone/>
            </a:pPr>
            <a:r>
              <a:rPr lang="en-US" i="1" u="none">
                <a:solidFill>
                  <a:schemeClr val="hlink"/>
                </a:solidFill>
              </a:rPr>
              <a:t>**Schools are not required to report data for students included 79% to 40%</a:t>
            </a:r>
            <a:endParaRPr/>
          </a:p>
          <a:p>
            <a:pPr marL="0" lvl="0" indent="0" algn="l" rtl="0">
              <a:lnSpc>
                <a:spcPct val="100000"/>
              </a:lnSpc>
              <a:spcBef>
                <a:spcPts val="0"/>
              </a:spcBef>
              <a:spcAft>
                <a:spcPts val="0"/>
              </a:spcAft>
              <a:buSzPts val="1100"/>
              <a:buNone/>
            </a:pPr>
            <a:endParaRPr i="1" u="none">
              <a:solidFill>
                <a:schemeClr val="hlink"/>
              </a:solidFill>
            </a:endParaRPr>
          </a:p>
          <a:p>
            <a:pPr marL="0" lvl="0" indent="0" algn="l" rtl="0">
              <a:lnSpc>
                <a:spcPct val="100000"/>
              </a:lnSpc>
              <a:spcBef>
                <a:spcPts val="0"/>
              </a:spcBef>
              <a:spcAft>
                <a:spcPts val="0"/>
              </a:spcAft>
              <a:buSzPts val="1100"/>
              <a:buNone/>
            </a:pPr>
            <a:endParaRPr i="1" u="none">
              <a:solidFill>
                <a:schemeClr val="hlink"/>
              </a:solidFill>
            </a:endParaRPr>
          </a:p>
          <a:p>
            <a:pPr marL="0" lvl="0" indent="0" algn="l" rtl="0">
              <a:lnSpc>
                <a:spcPct val="100000"/>
              </a:lnSpc>
              <a:spcBef>
                <a:spcPts val="0"/>
              </a:spcBef>
              <a:spcAft>
                <a:spcPts val="0"/>
              </a:spcAft>
              <a:buSzPts val="1100"/>
              <a:buNone/>
            </a:pPr>
            <a:endParaRPr i="1" u="none">
              <a:solidFill>
                <a:schemeClr val="hlink"/>
              </a:solidFill>
            </a:endParaRPr>
          </a:p>
          <a:p>
            <a:pPr marL="0" lvl="0" indent="0" algn="l" rtl="0">
              <a:lnSpc>
                <a:spcPct val="100000"/>
              </a:lnSpc>
              <a:spcBef>
                <a:spcPts val="0"/>
              </a:spcBef>
              <a:spcAft>
                <a:spcPts val="0"/>
              </a:spcAft>
              <a:buSzPts val="1100"/>
              <a:buNone/>
            </a:pPr>
            <a:endParaRPr i="1" u="non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ge5115c7120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0" name="Google Shape;240;ge5115c7120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7" name="Google Shape;247;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1000"/>
              </a:spcBef>
              <a:spcAft>
                <a:spcPts val="0"/>
              </a:spcAft>
              <a:buSzPts val="1100"/>
              <a:buNone/>
            </a:pPr>
            <a:r>
              <a:rPr lang="en-US" i="1"/>
              <a:t>SAMPLE COMMENTS: </a:t>
            </a:r>
            <a:endParaRPr i="1"/>
          </a:p>
          <a:p>
            <a:pPr marL="0" lvl="0" indent="0" algn="l" rtl="0">
              <a:lnSpc>
                <a:spcPct val="100000"/>
              </a:lnSpc>
              <a:spcBef>
                <a:spcPts val="1000"/>
              </a:spcBef>
              <a:spcAft>
                <a:spcPts val="0"/>
              </a:spcAft>
              <a:buClr>
                <a:schemeClr val="dk1"/>
              </a:buClr>
              <a:buSzPts val="1100"/>
              <a:buFont typeface="Arial"/>
              <a:buNone/>
            </a:pPr>
            <a:r>
              <a:rPr lang="en-US" i="1">
                <a:solidFill>
                  <a:schemeClr val="dk1"/>
                </a:solidFill>
              </a:rPr>
              <a:t>Moving forward, where we start the delivery of services will drive the direction we take towards a more inclusive culture within our division.  I am asking the division to commit to making inclusion a priority by:</a:t>
            </a:r>
            <a:endParaRPr>
              <a:solidFill>
                <a:schemeClr val="dk1"/>
              </a:solidFill>
            </a:endParaRPr>
          </a:p>
          <a:p>
            <a:pPr marL="0" lvl="0" indent="0" algn="l" rtl="0">
              <a:lnSpc>
                <a:spcPct val="90000"/>
              </a:lnSpc>
              <a:spcBef>
                <a:spcPts val="1000"/>
              </a:spcBef>
              <a:spcAft>
                <a:spcPts val="0"/>
              </a:spcAft>
              <a:buClr>
                <a:schemeClr val="dk1"/>
              </a:buClr>
              <a:buSzPts val="1100"/>
              <a:buFont typeface="Arial"/>
              <a:buNone/>
            </a:pPr>
            <a:r>
              <a:rPr lang="en-US" b="1" i="1">
                <a:solidFill>
                  <a:schemeClr val="dk1"/>
                </a:solidFill>
              </a:rPr>
              <a:t>Making a division commitment to increase the number of students included </a:t>
            </a:r>
            <a:r>
              <a:rPr lang="en-US" i="1">
                <a:solidFill>
                  <a:schemeClr val="dk1"/>
                </a:solidFill>
              </a:rPr>
              <a:t>in our general education classrooms for 80% or more of the school day.</a:t>
            </a:r>
            <a:endParaRPr b="1" i="1">
              <a:solidFill>
                <a:schemeClr val="dk1"/>
              </a:solidFill>
            </a:endParaRPr>
          </a:p>
          <a:p>
            <a:pPr marL="0" lvl="0" indent="0" algn="l" rtl="0">
              <a:lnSpc>
                <a:spcPct val="90000"/>
              </a:lnSpc>
              <a:spcBef>
                <a:spcPts val="1000"/>
              </a:spcBef>
              <a:spcAft>
                <a:spcPts val="0"/>
              </a:spcAft>
              <a:buClr>
                <a:schemeClr val="dk1"/>
              </a:buClr>
              <a:buSzPts val="1100"/>
              <a:buFont typeface="Arial"/>
              <a:buNone/>
            </a:pPr>
            <a:r>
              <a:rPr lang="en-US" b="1" i="1">
                <a:solidFill>
                  <a:schemeClr val="dk1"/>
                </a:solidFill>
              </a:rPr>
              <a:t>Creating a Framework </a:t>
            </a:r>
            <a:r>
              <a:rPr lang="en-US" i="1">
                <a:solidFill>
                  <a:schemeClr val="dk1"/>
                </a:solidFill>
              </a:rPr>
              <a:t>for Inclusion and develop division-wide and individual school Inclusion Action Plans that:</a:t>
            </a:r>
            <a:endParaRPr i="1">
              <a:solidFill>
                <a:schemeClr val="dk1"/>
              </a:solidFill>
            </a:endParaRPr>
          </a:p>
          <a:p>
            <a:pPr marL="457200" lvl="0" indent="-412750" algn="l" rtl="0">
              <a:lnSpc>
                <a:spcPct val="90000"/>
              </a:lnSpc>
              <a:spcBef>
                <a:spcPts val="1000"/>
              </a:spcBef>
              <a:spcAft>
                <a:spcPts val="0"/>
              </a:spcAft>
              <a:buClr>
                <a:schemeClr val="dk1"/>
              </a:buClr>
              <a:buSzPts val="1100"/>
              <a:buChar char="•"/>
            </a:pPr>
            <a:r>
              <a:rPr lang="en-US" i="1">
                <a:solidFill>
                  <a:schemeClr val="dk1"/>
                </a:solidFill>
              </a:rPr>
              <a:t>Creates a Culture</a:t>
            </a:r>
            <a:r>
              <a:rPr lang="en-US" b="1" i="1">
                <a:solidFill>
                  <a:schemeClr val="dk1"/>
                </a:solidFill>
              </a:rPr>
              <a:t> </a:t>
            </a:r>
            <a:r>
              <a:rPr lang="en-US" i="1">
                <a:solidFill>
                  <a:schemeClr val="dk1"/>
                </a:solidFill>
              </a:rPr>
              <a:t>of Inclusion</a:t>
            </a:r>
            <a:endParaRPr i="1">
              <a:solidFill>
                <a:schemeClr val="dk1"/>
              </a:solidFill>
            </a:endParaRPr>
          </a:p>
          <a:p>
            <a:pPr marL="457200" lvl="0" indent="-412750" algn="l" rtl="0">
              <a:lnSpc>
                <a:spcPct val="90000"/>
              </a:lnSpc>
              <a:spcBef>
                <a:spcPts val="1000"/>
              </a:spcBef>
              <a:spcAft>
                <a:spcPts val="0"/>
              </a:spcAft>
              <a:buClr>
                <a:schemeClr val="dk1"/>
              </a:buClr>
              <a:buSzPts val="1100"/>
              <a:buChar char="•"/>
            </a:pPr>
            <a:r>
              <a:rPr lang="en-US" i="1">
                <a:solidFill>
                  <a:schemeClr val="dk1"/>
                </a:solidFill>
              </a:rPr>
              <a:t>Enhances special education/general education collaboration</a:t>
            </a:r>
            <a:endParaRPr i="1">
              <a:solidFill>
                <a:schemeClr val="dk1"/>
              </a:solidFill>
            </a:endParaRPr>
          </a:p>
          <a:p>
            <a:pPr marL="457200" lvl="0" indent="-412750" algn="l" rtl="0">
              <a:lnSpc>
                <a:spcPct val="90000"/>
              </a:lnSpc>
              <a:spcBef>
                <a:spcPts val="1000"/>
              </a:spcBef>
              <a:spcAft>
                <a:spcPts val="0"/>
              </a:spcAft>
              <a:buClr>
                <a:schemeClr val="dk1"/>
              </a:buClr>
              <a:buSzPts val="1100"/>
              <a:buChar char="•"/>
            </a:pPr>
            <a:r>
              <a:rPr lang="en-US" i="1">
                <a:solidFill>
                  <a:schemeClr val="dk1"/>
                </a:solidFill>
              </a:rPr>
              <a:t>Builds capacity for inclusive practices</a:t>
            </a:r>
            <a:endParaRPr i="1">
              <a:solidFill>
                <a:schemeClr val="dk1"/>
              </a:solidFill>
            </a:endParaRPr>
          </a:p>
          <a:p>
            <a:pPr marL="0" lvl="0" indent="0" algn="l" rtl="0">
              <a:lnSpc>
                <a:spcPct val="100000"/>
              </a:lnSpc>
              <a:spcBef>
                <a:spcPts val="1000"/>
              </a:spcBef>
              <a:spcAft>
                <a:spcPts val="0"/>
              </a:spcAft>
              <a:buClr>
                <a:schemeClr val="dk1"/>
              </a:buClr>
              <a:buSzPts val="1100"/>
              <a:buFont typeface="Arial"/>
              <a:buNone/>
            </a:pPr>
            <a:r>
              <a:rPr lang="en-US" i="1">
                <a:solidFill>
                  <a:schemeClr val="dk1"/>
                </a:solidFill>
              </a:rPr>
              <a:t>Real systemic change does not happen overnight but with your leadership, I know we can create a school community where we ALL belong.  </a:t>
            </a:r>
            <a:endParaRPr>
              <a:solidFill>
                <a:schemeClr val="dk1"/>
              </a:solidFill>
            </a:endParaRPr>
          </a:p>
          <a:p>
            <a:pPr marL="0" lvl="0" indent="0" algn="l" rtl="0">
              <a:lnSpc>
                <a:spcPct val="100000"/>
              </a:lnSpc>
              <a:spcBef>
                <a:spcPts val="1000"/>
              </a:spcBef>
              <a:spcAft>
                <a:spcPts val="0"/>
              </a:spcAft>
              <a:buClr>
                <a:schemeClr val="dk1"/>
              </a:buClr>
              <a:buSzPts val="1100"/>
              <a:buFont typeface="Arial"/>
              <a:buNone/>
            </a:pPr>
            <a:r>
              <a:rPr lang="en-US" i="1">
                <a:solidFill>
                  <a:schemeClr val="dk1"/>
                </a:solidFill>
              </a:rPr>
              <a:t>Thank you for your consideration.</a:t>
            </a:r>
            <a:endParaRPr i="1"/>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g76af5a7baf_0_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5" name="Google Shape;255;g76af5a7baf_0_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i="1"/>
              <a:t>SAMPLE COMMENTS:</a:t>
            </a:r>
            <a:endParaRPr/>
          </a:p>
          <a:p>
            <a:pPr marL="0" lvl="0" indent="0" algn="l" rtl="0">
              <a:lnSpc>
                <a:spcPct val="100000"/>
              </a:lnSpc>
              <a:spcBef>
                <a:spcPts val="0"/>
              </a:spcBef>
              <a:spcAft>
                <a:spcPts val="0"/>
              </a:spcAft>
              <a:buSzPts val="1100"/>
              <a:buNone/>
            </a:pPr>
            <a:endParaRPr i="1"/>
          </a:p>
          <a:p>
            <a:pPr marL="0" lvl="0" indent="0" algn="l" rtl="0">
              <a:lnSpc>
                <a:spcPct val="100000"/>
              </a:lnSpc>
              <a:spcBef>
                <a:spcPts val="0"/>
              </a:spcBef>
              <a:spcAft>
                <a:spcPts val="0"/>
              </a:spcAft>
              <a:buSzPts val="1100"/>
              <a:buNone/>
            </a:pPr>
            <a:r>
              <a:rPr lang="en-US" i="1"/>
              <a:t>Today, we have three big questions facing our school division and our community.  What is Inclusive Education?  Why is it important for our school? And Why do we need to take action now?</a:t>
            </a:r>
            <a:endParaRPr/>
          </a:p>
          <a:p>
            <a:pPr marL="0" lvl="0" indent="0" algn="l" rtl="0">
              <a:lnSpc>
                <a:spcPct val="100000"/>
              </a:lnSpc>
              <a:spcBef>
                <a:spcPts val="0"/>
              </a:spcBef>
              <a:spcAft>
                <a:spcPts val="0"/>
              </a:spcAft>
              <a:buSzPts val="1100"/>
              <a:buNone/>
            </a:pPr>
            <a:endParaRPr i="1"/>
          </a:p>
        </p:txBody>
      </p:sp>
      <p:sp>
        <p:nvSpPr>
          <p:cNvPr id="161" name="Google Shape;16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5ed36805e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0" name="Google Shape;170;g5ed36805e0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i="1"/>
              <a:t>SAMPLE COMMENTS:</a:t>
            </a:r>
            <a:endParaRPr/>
          </a:p>
          <a:p>
            <a:pPr marL="0" lvl="0" indent="0" algn="l" rtl="0">
              <a:lnSpc>
                <a:spcPct val="100000"/>
              </a:lnSpc>
              <a:spcBef>
                <a:spcPts val="0"/>
              </a:spcBef>
              <a:spcAft>
                <a:spcPts val="0"/>
              </a:spcAft>
              <a:buSzPts val="1100"/>
              <a:buNone/>
            </a:pPr>
            <a:endParaRPr i="1"/>
          </a:p>
          <a:p>
            <a:pPr marL="0" lvl="0" indent="0" algn="l" rtl="0">
              <a:lnSpc>
                <a:spcPct val="100000"/>
              </a:lnSpc>
              <a:spcBef>
                <a:spcPts val="0"/>
              </a:spcBef>
              <a:spcAft>
                <a:spcPts val="0"/>
              </a:spcAft>
              <a:buSzPts val="1100"/>
              <a:buNone/>
            </a:pPr>
            <a:r>
              <a:rPr lang="en-US" i="1"/>
              <a:t>First, we should agree on what special education is.  Virginia’s regulations state it is specially designed instruction, at no cost to parents, to meet the unique needs of a child with a disability.  Services ensure a student’s access to the general curriculum and the same educational standards apply to all children.</a:t>
            </a:r>
            <a:endParaRPr/>
          </a:p>
          <a:p>
            <a:pPr marL="0" lvl="0" indent="0" algn="l" rtl="0">
              <a:lnSpc>
                <a:spcPct val="100000"/>
              </a:lnSpc>
              <a:spcBef>
                <a:spcPts val="0"/>
              </a:spcBef>
              <a:spcAft>
                <a:spcPts val="0"/>
              </a:spcAft>
              <a:buSzPts val="1100"/>
              <a:buNone/>
            </a:pPr>
            <a:endParaRPr i="1"/>
          </a:p>
          <a:p>
            <a:pPr marL="0" lvl="0" indent="0" algn="l" rtl="0">
              <a:lnSpc>
                <a:spcPct val="100000"/>
              </a:lnSpc>
              <a:spcBef>
                <a:spcPts val="0"/>
              </a:spcBef>
              <a:spcAft>
                <a:spcPts val="0"/>
              </a:spcAft>
              <a:buSzPts val="1100"/>
              <a:buNone/>
            </a:pPr>
            <a:endParaRPr i="1"/>
          </a:p>
          <a:p>
            <a:pPr marL="0" lvl="0" indent="0" algn="l" rtl="0">
              <a:lnSpc>
                <a:spcPct val="100000"/>
              </a:lnSpc>
              <a:spcBef>
                <a:spcPts val="0"/>
              </a:spcBef>
              <a:spcAft>
                <a:spcPts val="0"/>
              </a:spcAft>
              <a:buSzPts val="1100"/>
              <a:buNone/>
            </a:pPr>
            <a:endParaRPr i="1"/>
          </a:p>
          <a:p>
            <a:pPr marL="0" lvl="0" indent="0" algn="l" rtl="0">
              <a:lnSpc>
                <a:spcPct val="100000"/>
              </a:lnSpc>
              <a:spcBef>
                <a:spcPts val="0"/>
              </a:spcBef>
              <a:spcAft>
                <a:spcPts val="0"/>
              </a:spcAft>
              <a:buSzPts val="1100"/>
              <a:buNone/>
            </a:pPr>
            <a:endParaRPr i="1"/>
          </a:p>
          <a:p>
            <a:pPr marL="0" lvl="0" indent="0" algn="l" rtl="0">
              <a:lnSpc>
                <a:spcPct val="100000"/>
              </a:lnSpc>
              <a:spcBef>
                <a:spcPts val="0"/>
              </a:spcBef>
              <a:spcAft>
                <a:spcPts val="0"/>
              </a:spcAft>
              <a:buSzPts val="1100"/>
              <a:buNone/>
            </a:pPr>
            <a:endParaRPr i="1"/>
          </a:p>
          <a:p>
            <a:pPr marL="0" lvl="0" indent="0" algn="l" rtl="0">
              <a:lnSpc>
                <a:spcPct val="100000"/>
              </a:lnSpc>
              <a:spcBef>
                <a:spcPts val="0"/>
              </a:spcBef>
              <a:spcAft>
                <a:spcPts val="0"/>
              </a:spcAft>
              <a:buSzPts val="1100"/>
              <a:buNone/>
            </a:pPr>
            <a:endParaRPr i="1"/>
          </a:p>
          <a:p>
            <a:pPr marL="0" lvl="0" indent="0" algn="l" rtl="0">
              <a:lnSpc>
                <a:spcPct val="100000"/>
              </a:lnSpc>
              <a:spcBef>
                <a:spcPts val="0"/>
              </a:spcBef>
              <a:spcAft>
                <a:spcPts val="0"/>
              </a:spcAft>
              <a:buSzPts val="1100"/>
              <a:buNone/>
            </a:pPr>
            <a:endParaRPr i="1"/>
          </a:p>
          <a:p>
            <a:pPr marL="0" lvl="0" indent="0" algn="l" rtl="0">
              <a:lnSpc>
                <a:spcPct val="100000"/>
              </a:lnSpc>
              <a:spcBef>
                <a:spcPts val="0"/>
              </a:spcBef>
              <a:spcAft>
                <a:spcPts val="0"/>
              </a:spcAft>
              <a:buSzPts val="1100"/>
              <a:buNone/>
            </a:pPr>
            <a:endParaRPr i="1"/>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dk1"/>
              </a:buClr>
              <a:buSzPts val="4400"/>
              <a:buFont typeface="Calibri"/>
              <a:buNone/>
            </a:pPr>
            <a:r>
              <a:rPr lang="en-US" sz="1400" i="1">
                <a:solidFill>
                  <a:schemeClr val="dk1"/>
                </a:solidFill>
                <a:latin typeface="Calibri"/>
                <a:ea typeface="Calibri"/>
                <a:cs typeface="Calibri"/>
                <a:sym typeface="Calibri"/>
              </a:rPr>
              <a:t>SAMPLE COMMENTS:</a:t>
            </a:r>
            <a:endParaRPr/>
          </a:p>
          <a:p>
            <a:pPr marL="0" lvl="0" indent="0" algn="l" rtl="0">
              <a:lnSpc>
                <a:spcPct val="90000"/>
              </a:lnSpc>
              <a:spcBef>
                <a:spcPts val="0"/>
              </a:spcBef>
              <a:spcAft>
                <a:spcPts val="0"/>
              </a:spcAft>
              <a:buClr>
                <a:schemeClr val="dk1"/>
              </a:buClr>
              <a:buSzPts val="4400"/>
              <a:buFont typeface="Calibri"/>
              <a:buNone/>
            </a:pPr>
            <a:endParaRPr sz="1400" i="1">
              <a:solidFill>
                <a:schemeClr val="dk1"/>
              </a:solidFill>
              <a:latin typeface="Calibri"/>
              <a:ea typeface="Calibri"/>
              <a:cs typeface="Calibri"/>
              <a:sym typeface="Calibri"/>
            </a:endParaRPr>
          </a:p>
          <a:p>
            <a:pPr marL="0" lvl="0" indent="0" algn="l" rtl="0">
              <a:lnSpc>
                <a:spcPct val="90000"/>
              </a:lnSpc>
              <a:spcBef>
                <a:spcPts val="0"/>
              </a:spcBef>
              <a:spcAft>
                <a:spcPts val="0"/>
              </a:spcAft>
              <a:buClr>
                <a:schemeClr val="dk1"/>
              </a:buClr>
              <a:buSzPts val="4400"/>
              <a:buFont typeface="Calibri"/>
              <a:buNone/>
            </a:pPr>
            <a:r>
              <a:rPr lang="en-US" sz="1400" i="1">
                <a:solidFill>
                  <a:schemeClr val="dk1"/>
                </a:solidFill>
                <a:latin typeface="Calibri"/>
                <a:ea typeface="Calibri"/>
                <a:cs typeface="Calibri"/>
                <a:sym typeface="Calibri"/>
              </a:rPr>
              <a:t>While regulations do not define inclusion, I want to share a widely accepted definition of inclusive education.</a:t>
            </a:r>
            <a:endParaRPr>
              <a:solidFill>
                <a:schemeClr val="dk1"/>
              </a:solidFill>
            </a:endParaRPr>
          </a:p>
          <a:p>
            <a:pPr marL="0" lvl="0" indent="0" algn="l" rtl="0">
              <a:lnSpc>
                <a:spcPct val="90000"/>
              </a:lnSpc>
              <a:spcBef>
                <a:spcPts val="0"/>
              </a:spcBef>
              <a:spcAft>
                <a:spcPts val="0"/>
              </a:spcAft>
              <a:buClr>
                <a:schemeClr val="dk1"/>
              </a:buClr>
              <a:buSzPts val="4400"/>
              <a:buFont typeface="Calibri"/>
              <a:buNone/>
            </a:pPr>
            <a:endParaRPr sz="1400" i="1">
              <a:solidFill>
                <a:schemeClr val="dk1"/>
              </a:solidFill>
              <a:latin typeface="Calibri"/>
              <a:ea typeface="Calibri"/>
              <a:cs typeface="Calibri"/>
              <a:sym typeface="Calibri"/>
            </a:endParaRPr>
          </a:p>
          <a:p>
            <a:pPr marL="0" lvl="0" indent="0" algn="l" rtl="0">
              <a:lnSpc>
                <a:spcPct val="90000"/>
              </a:lnSpc>
              <a:spcBef>
                <a:spcPts val="0"/>
              </a:spcBef>
              <a:spcAft>
                <a:spcPts val="0"/>
              </a:spcAft>
              <a:buClr>
                <a:schemeClr val="dk1"/>
              </a:buClr>
              <a:buSzPts val="4400"/>
              <a:buFont typeface="Calibri"/>
              <a:buNone/>
            </a:pPr>
            <a:r>
              <a:rPr lang="en-US" sz="1400" i="1">
                <a:solidFill>
                  <a:schemeClr val="dk1"/>
                </a:solidFill>
                <a:latin typeface="Calibri"/>
                <a:ea typeface="Calibri"/>
                <a:cs typeface="Calibri"/>
                <a:sym typeface="Calibri"/>
              </a:rPr>
              <a:t>Inclusive education is where all students are viewed from a strengths-based perspective and are seen as competent and capable of learning.  All students belong as full participants in the general education setting with appropriate supports and services.  The practice of inclusive education within the general education setting requires physical, academic, and social/emotional access, combined with physical togetherness, social belonging and high quality teaching.</a:t>
            </a:r>
            <a:endParaRPr sz="1400" i="1">
              <a:solidFill>
                <a:schemeClr val="dk1"/>
              </a:solidFill>
              <a:latin typeface="Calibri"/>
              <a:ea typeface="Calibri"/>
              <a:cs typeface="Calibri"/>
              <a:sym typeface="Calibri"/>
            </a:endParaRPr>
          </a:p>
          <a:p>
            <a:pPr marL="0" lvl="0" indent="0" algn="l" rtl="0">
              <a:lnSpc>
                <a:spcPct val="90000"/>
              </a:lnSpc>
              <a:spcBef>
                <a:spcPts val="0"/>
              </a:spcBef>
              <a:spcAft>
                <a:spcPts val="0"/>
              </a:spcAft>
              <a:buClr>
                <a:schemeClr val="dk1"/>
              </a:buClr>
              <a:buSzPts val="4400"/>
              <a:buFont typeface="Calibri"/>
              <a:buNone/>
            </a:pPr>
            <a:endParaRPr sz="1400" i="1">
              <a:solidFill>
                <a:schemeClr val="dk1"/>
              </a:solidFill>
              <a:latin typeface="Calibri"/>
              <a:ea typeface="Calibri"/>
              <a:cs typeface="Calibri"/>
              <a:sym typeface="Calibri"/>
            </a:endParaRPr>
          </a:p>
          <a:p>
            <a:pPr marL="0" lvl="0" indent="0" algn="l" rtl="0">
              <a:lnSpc>
                <a:spcPct val="90000"/>
              </a:lnSpc>
              <a:spcBef>
                <a:spcPts val="0"/>
              </a:spcBef>
              <a:spcAft>
                <a:spcPts val="0"/>
              </a:spcAft>
              <a:buClr>
                <a:schemeClr val="dk1"/>
              </a:buClr>
              <a:buSzPts val="4400"/>
              <a:buFont typeface="Calibri"/>
              <a:buNone/>
            </a:pPr>
            <a:r>
              <a:rPr lang="en-US" sz="1400" i="1">
                <a:solidFill>
                  <a:schemeClr val="dk1"/>
                </a:solidFill>
                <a:latin typeface="Calibri"/>
                <a:ea typeface="Calibri"/>
                <a:cs typeface="Calibri"/>
                <a:sym typeface="Calibri"/>
              </a:rPr>
              <a:t>While inclusion has been interpreted in different ways, regulations use specific language describing a school division’s obligation to educate students in the Least Restrictive Environment as well as offer a continuum of placements. Let me explain what this means.</a:t>
            </a:r>
            <a:endParaRPr sz="1400" i="1">
              <a:solidFill>
                <a:schemeClr val="dk1"/>
              </a:solidFill>
              <a:latin typeface="Calibri"/>
              <a:ea typeface="Calibri"/>
              <a:cs typeface="Calibri"/>
              <a:sym typeface="Calibri"/>
            </a:endParaRPr>
          </a:p>
        </p:txBody>
      </p:sp>
      <p:sp>
        <p:nvSpPr>
          <p:cNvPr id="177" name="Google Shape;17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1" name="Google Shape;191;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58750" lvl="0" indent="0" algn="l" rtl="0">
              <a:lnSpc>
                <a:spcPct val="100000"/>
              </a:lnSpc>
              <a:spcBef>
                <a:spcPts val="0"/>
              </a:spcBef>
              <a:spcAft>
                <a:spcPts val="0"/>
              </a:spcAft>
              <a:buSzPts val="1100"/>
              <a:buNone/>
            </a:pPr>
            <a:r>
              <a:rPr lang="en-US" i="1"/>
              <a:t>SAMPLE COMMENTS:</a:t>
            </a:r>
            <a:endParaRPr/>
          </a:p>
          <a:p>
            <a:pPr marL="158750" lvl="0" indent="0" algn="l" rtl="0">
              <a:lnSpc>
                <a:spcPct val="100000"/>
              </a:lnSpc>
              <a:spcBef>
                <a:spcPts val="0"/>
              </a:spcBef>
              <a:spcAft>
                <a:spcPts val="0"/>
              </a:spcAft>
              <a:buSzPts val="1100"/>
              <a:buNone/>
            </a:pPr>
            <a:endParaRPr i="1"/>
          </a:p>
          <a:p>
            <a:pPr marL="158750" lvl="0" indent="0" algn="l" rtl="0">
              <a:lnSpc>
                <a:spcPct val="100000"/>
              </a:lnSpc>
              <a:spcBef>
                <a:spcPts val="0"/>
              </a:spcBef>
              <a:spcAft>
                <a:spcPts val="0"/>
              </a:spcAft>
              <a:buSzPts val="1100"/>
              <a:buNone/>
            </a:pPr>
            <a:r>
              <a:rPr lang="en-US" i="1">
                <a:solidFill>
                  <a:schemeClr val="dk1"/>
                </a:solidFill>
              </a:rPr>
              <a:t>Special Education services can be delivered in a variety of environments.  The Individuals with Disabilities Education Act and the Regulations Governing Special Education in Virginia explicitly direct schools to first attempt to provide those services in the Least Restrictive Environment (LRE). The LRE continuum starts in a general education classroom with same-age peers without disabilities.  This should be the first place services are delivered and progress monitored BEFORE moving a student to a more restrictive placement.  It is important to understand this fact – delivery of services and supports STARTS here in the general education classroom.  This is our goal.</a:t>
            </a:r>
            <a:endParaRPr i="1"/>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9" name="Google Shape;199;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i="1"/>
              <a:t>SAMPLE COMMENTS:</a:t>
            </a:r>
            <a:endParaRPr/>
          </a:p>
          <a:p>
            <a:pPr marL="0" lvl="0" indent="0" algn="l" rtl="0">
              <a:lnSpc>
                <a:spcPct val="100000"/>
              </a:lnSpc>
              <a:spcBef>
                <a:spcPts val="0"/>
              </a:spcBef>
              <a:spcAft>
                <a:spcPts val="0"/>
              </a:spcAft>
              <a:buSzPts val="1100"/>
              <a:buNone/>
            </a:pPr>
            <a:endParaRPr i="1"/>
          </a:p>
          <a:p>
            <a:pPr marL="0" lvl="0" indent="0" algn="l" rtl="0">
              <a:lnSpc>
                <a:spcPct val="100000"/>
              </a:lnSpc>
              <a:spcBef>
                <a:spcPts val="0"/>
              </a:spcBef>
              <a:spcAft>
                <a:spcPts val="0"/>
              </a:spcAft>
              <a:buClr>
                <a:schemeClr val="dk1"/>
              </a:buClr>
              <a:buSzPts val="1100"/>
              <a:buFont typeface="Arial"/>
              <a:buNone/>
            </a:pPr>
            <a:r>
              <a:rPr lang="en-US" i="1">
                <a:solidFill>
                  <a:schemeClr val="dk1"/>
                </a:solidFill>
              </a:rPr>
              <a:t>The current goal for educating students with disabilities in the Least Restrictive Environment is far below what research says we should be doing.  Virginia’s target for IDEA Indicator 5 is now 70%.  Over 40 years of research indicate that both students with and without disabilities have better academic and social outcomes when educated together, yet oftentimes our first instinct is to segregate.</a:t>
            </a:r>
            <a:endParaRPr>
              <a:solidFill>
                <a:schemeClr val="dk1"/>
              </a:solidFill>
            </a:endParaRPr>
          </a:p>
          <a:p>
            <a:pPr marL="0" lvl="0" indent="0" algn="l" rtl="0">
              <a:lnSpc>
                <a:spcPct val="100000"/>
              </a:lnSpc>
              <a:spcBef>
                <a:spcPts val="0"/>
              </a:spcBef>
              <a:spcAft>
                <a:spcPts val="0"/>
              </a:spcAft>
              <a:buClr>
                <a:schemeClr val="dk1"/>
              </a:buClr>
              <a:buSzPts val="1100"/>
              <a:buFont typeface="Arial"/>
              <a:buNone/>
            </a:pPr>
            <a:endParaRPr i="1">
              <a:solidFill>
                <a:schemeClr val="dk1"/>
              </a:solidFill>
            </a:endParaRPr>
          </a:p>
          <a:p>
            <a:pPr marL="0" lvl="0" indent="0" algn="l" rtl="0">
              <a:lnSpc>
                <a:spcPct val="100000"/>
              </a:lnSpc>
              <a:spcBef>
                <a:spcPts val="0"/>
              </a:spcBef>
              <a:spcAft>
                <a:spcPts val="0"/>
              </a:spcAft>
              <a:buSzPts val="1100"/>
              <a:buNone/>
            </a:pPr>
            <a:r>
              <a:rPr lang="en-US" i="1">
                <a:solidFill>
                  <a:schemeClr val="dk1"/>
                </a:solidFill>
              </a:rPr>
              <a:t>Norman Kunc, self advocate and disability rights activist, defines inclusive education as, “the valuing of diversity within the human community.  When inclusive education is fully embraced, we abandon the idea that children have to become ‘normal’ to contribute to the world.” </a:t>
            </a:r>
            <a:endParaRPr i="1"/>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5df5180bd9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7" name="Google Shape;207;g5df5180bd9_0_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i="1"/>
              <a:t>SAMPLE COMMENTS:</a:t>
            </a:r>
            <a:endParaRPr/>
          </a:p>
          <a:p>
            <a:pPr marL="0" lvl="0" indent="0" algn="l" rtl="0">
              <a:lnSpc>
                <a:spcPct val="100000"/>
              </a:lnSpc>
              <a:spcBef>
                <a:spcPts val="0"/>
              </a:spcBef>
              <a:spcAft>
                <a:spcPts val="0"/>
              </a:spcAft>
              <a:buSzPts val="1100"/>
              <a:buNone/>
            </a:pPr>
            <a:endParaRPr i="1"/>
          </a:p>
          <a:p>
            <a:pPr marL="0" lvl="0" indent="0" algn="l" rtl="0">
              <a:lnSpc>
                <a:spcPct val="100000"/>
              </a:lnSpc>
              <a:spcBef>
                <a:spcPts val="0"/>
              </a:spcBef>
              <a:spcAft>
                <a:spcPts val="0"/>
              </a:spcAft>
              <a:buSzPts val="1100"/>
              <a:buNone/>
            </a:pPr>
            <a:r>
              <a:rPr lang="en-US" i="1"/>
              <a:t>Special Education is a service, not a place; the disability label should not determine where a student receives his or her education.  Services can be delivered in any environment and should first be attempted in the general education setting. Utilizing best practices with accessible and challenging learning environments, we can appropriately meet the needs of students with disabilities.  </a:t>
            </a:r>
            <a:endParaRPr i="1"/>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6" name="Google Shape;216;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sz="1600" i="1"/>
              <a:t>SAMPLE COMMENTS:</a:t>
            </a:r>
            <a:endParaRPr/>
          </a:p>
          <a:p>
            <a:pPr marL="0" lvl="0" indent="0" algn="l" rtl="0">
              <a:lnSpc>
                <a:spcPct val="100000"/>
              </a:lnSpc>
              <a:spcBef>
                <a:spcPts val="0"/>
              </a:spcBef>
              <a:spcAft>
                <a:spcPts val="0"/>
              </a:spcAft>
              <a:buSzPts val="1100"/>
              <a:buNone/>
            </a:pPr>
            <a:endParaRPr sz="1600" i="1"/>
          </a:p>
          <a:p>
            <a:pPr marL="0" lvl="0" indent="0" algn="l" rtl="0">
              <a:lnSpc>
                <a:spcPct val="100000"/>
              </a:lnSpc>
              <a:spcBef>
                <a:spcPts val="0"/>
              </a:spcBef>
              <a:spcAft>
                <a:spcPts val="0"/>
              </a:spcAft>
              <a:buSzPts val="1100"/>
              <a:buNone/>
            </a:pPr>
            <a:r>
              <a:rPr lang="en-US" i="1"/>
              <a:t>IDEA requires schools to prepare students for further education, future employment and independent living.  Our schools best represent what our community will look like and every student has something to contribute to their community. Higher academic achievement, decreased challenging behaviors, and a greater social benefit are just a few of the many benefits when students are included.</a:t>
            </a:r>
            <a:endParaRPr i="1"/>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6" name="Google Shape;226;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i="1"/>
              <a:t>SAMPLE COMMENTS:</a:t>
            </a:r>
            <a:endParaRPr/>
          </a:p>
          <a:p>
            <a:pPr marL="0" lvl="0" indent="0" algn="l" rtl="0">
              <a:lnSpc>
                <a:spcPct val="100000"/>
              </a:lnSpc>
              <a:spcBef>
                <a:spcPts val="0"/>
              </a:spcBef>
              <a:spcAft>
                <a:spcPts val="0"/>
              </a:spcAft>
              <a:buSzPts val="1100"/>
              <a:buNone/>
            </a:pPr>
            <a:endParaRPr/>
          </a:p>
          <a:p>
            <a:pPr marL="0" lvl="0" indent="0" algn="l" rtl="0">
              <a:lnSpc>
                <a:spcPct val="100000"/>
              </a:lnSpc>
              <a:spcBef>
                <a:spcPts val="0"/>
              </a:spcBef>
              <a:spcAft>
                <a:spcPts val="0"/>
              </a:spcAft>
              <a:buSzPts val="1100"/>
              <a:buNone/>
            </a:pPr>
            <a:r>
              <a:rPr lang="en-US" i="1"/>
              <a:t>This is statewide data from 2018-2019 showing while most SWDs are participating in state assessments, the percentage of students passing is half that of their peers without disabilities.  SOL pass rates for peers without disabilities range 79-84%.  Students with disabilities have greater access to high-quality content-area experts when educated in the general education classroom thus improving achievement outcomes.</a:t>
            </a:r>
            <a:endParaRPr i="1"/>
          </a:p>
          <a:p>
            <a:pPr marL="0" lvl="0" indent="0" algn="l" rtl="0">
              <a:lnSpc>
                <a:spcPct val="100000"/>
              </a:lnSpc>
              <a:spcBef>
                <a:spcPts val="0"/>
              </a:spcBef>
              <a:spcAft>
                <a:spcPts val="0"/>
              </a:spcAft>
              <a:buSzPts val="1100"/>
              <a:buNone/>
            </a:pPr>
            <a:endParaRPr i="1"/>
          </a:p>
          <a:p>
            <a:pPr marL="0" lvl="0" indent="0" algn="l" rtl="0">
              <a:lnSpc>
                <a:spcPct val="100000"/>
              </a:lnSpc>
              <a:spcBef>
                <a:spcPts val="0"/>
              </a:spcBef>
              <a:spcAft>
                <a:spcPts val="0"/>
              </a:spcAft>
              <a:buSzPts val="1100"/>
              <a:buNone/>
            </a:pPr>
            <a:r>
              <a:rPr lang="en-US" i="1"/>
              <a:t>___________________________________________________________________________________________________________</a:t>
            </a:r>
            <a:endParaRPr/>
          </a:p>
          <a:p>
            <a:pPr marL="0" lvl="0" indent="0" algn="l" rtl="0">
              <a:lnSpc>
                <a:spcPct val="100000"/>
              </a:lnSpc>
              <a:spcBef>
                <a:spcPts val="0"/>
              </a:spcBef>
              <a:spcAft>
                <a:spcPts val="0"/>
              </a:spcAft>
              <a:buClr>
                <a:schemeClr val="dk1"/>
              </a:buClr>
              <a:buSzPts val="1100"/>
              <a:buFont typeface="Arial"/>
              <a:buNone/>
            </a:pPr>
            <a:r>
              <a:rPr lang="en-US">
                <a:solidFill>
                  <a:schemeClr val="dk1"/>
                </a:solidFill>
              </a:rPr>
              <a:t>Resource for statistics:</a:t>
            </a:r>
            <a:endParaRPr>
              <a:solidFill>
                <a:schemeClr val="dk1"/>
              </a:solidFill>
            </a:endParaRPr>
          </a:p>
          <a:p>
            <a:pPr marL="0" lvl="0" indent="0" algn="l" rtl="0">
              <a:lnSpc>
                <a:spcPct val="115000"/>
              </a:lnSpc>
              <a:spcBef>
                <a:spcPts val="1200"/>
              </a:spcBef>
              <a:spcAft>
                <a:spcPts val="0"/>
              </a:spcAft>
              <a:buSzPts val="1100"/>
              <a:buNone/>
            </a:pPr>
            <a:r>
              <a:rPr lang="en-US" u="sng">
                <a:solidFill>
                  <a:schemeClr val="hlink"/>
                </a:solidFill>
                <a:hlinkClick r:id="rId3"/>
              </a:rPr>
              <a:t>http://www.doe.virginia.gov/statistics_reports/sol-pass-rates/index.shtml</a:t>
            </a:r>
            <a:endParaRPr i="1"/>
          </a:p>
          <a:p>
            <a:pPr marL="0" lvl="0" indent="0" algn="l" rtl="0">
              <a:lnSpc>
                <a:spcPct val="100000"/>
              </a:lnSpc>
              <a:spcBef>
                <a:spcPts val="1200"/>
              </a:spcBef>
              <a:spcAft>
                <a:spcPts val="0"/>
              </a:spcAft>
              <a:buSzPts val="1100"/>
              <a:buNone/>
            </a:pPr>
            <a:r>
              <a:rPr lang="en-US" i="1"/>
              <a:t>**Presenters can look up data specific to their divisions.</a:t>
            </a:r>
            <a:endParaRPr i="1"/>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10"/>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10"/>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9"/>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0"/>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0"/>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86"/>
        <p:cNvGrpSpPr/>
        <p:nvPr/>
      </p:nvGrpSpPr>
      <p:grpSpPr>
        <a:xfrm>
          <a:off x="0" y="0"/>
          <a:ext cx="0" cy="0"/>
          <a:chOff x="0" y="0"/>
          <a:chExt cx="0" cy="0"/>
        </a:xfrm>
      </p:grpSpPr>
      <p:sp>
        <p:nvSpPr>
          <p:cNvPr id="87" name="Google Shape;87;g5dac39a1ee_0_266"/>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g5dac39a1ee_0_266"/>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9" name="Google Shape;89;g5dac39a1ee_0_266"/>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g5dac39a1ee_0_266"/>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g5dac39a1ee_0_266"/>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1_Title Slide">
  <p:cSld name="1_Title Slide">
    <p:spTree>
      <p:nvGrpSpPr>
        <p:cNvPr id="1" name="Shape 92"/>
        <p:cNvGrpSpPr/>
        <p:nvPr/>
      </p:nvGrpSpPr>
      <p:grpSpPr>
        <a:xfrm>
          <a:off x="0" y="0"/>
          <a:ext cx="0" cy="0"/>
          <a:chOff x="0" y="0"/>
          <a:chExt cx="0" cy="0"/>
        </a:xfrm>
      </p:grpSpPr>
      <p:sp>
        <p:nvSpPr>
          <p:cNvPr id="93" name="Google Shape;93;g76af5a7baf_0_90"/>
          <p:cNvSpPr txBox="1">
            <a:spLocks noGrp="1"/>
          </p:cNvSpPr>
          <p:nvPr>
            <p:ph type="subTitle" idx="1"/>
          </p:nvPr>
        </p:nvSpPr>
        <p:spPr>
          <a:xfrm>
            <a:off x="1524000" y="3602038"/>
            <a:ext cx="9144000" cy="1655700"/>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94"/>
        <p:cNvGrpSpPr/>
        <p:nvPr/>
      </p:nvGrpSpPr>
      <p:grpSpPr>
        <a:xfrm>
          <a:off x="0" y="0"/>
          <a:ext cx="0" cy="0"/>
          <a:chOff x="0" y="0"/>
          <a:chExt cx="0" cy="0"/>
        </a:xfrm>
      </p:grpSpPr>
      <p:sp>
        <p:nvSpPr>
          <p:cNvPr id="95" name="Google Shape;95;g5dac39a1ee_0_272"/>
          <p:cNvSpPr txBox="1">
            <a:spLocks noGrp="1"/>
          </p:cNvSpPr>
          <p:nvPr>
            <p:ph type="title"/>
          </p:nvPr>
        </p:nvSpPr>
        <p:spPr>
          <a:xfrm>
            <a:off x="831850" y="1709738"/>
            <a:ext cx="10515600" cy="28527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6" name="Google Shape;96;g5dac39a1ee_0_272"/>
          <p:cNvSpPr txBox="1">
            <a:spLocks noGrp="1"/>
          </p:cNvSpPr>
          <p:nvPr>
            <p:ph type="body" idx="1"/>
          </p:nvPr>
        </p:nvSpPr>
        <p:spPr>
          <a:xfrm>
            <a:off x="831850" y="4589463"/>
            <a:ext cx="10515600" cy="15003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97" name="Google Shape;97;g5dac39a1ee_0_272"/>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8" name="Google Shape;98;g5dac39a1ee_0_272"/>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9" name="Google Shape;99;g5dac39a1ee_0_272"/>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00"/>
        <p:cNvGrpSpPr/>
        <p:nvPr/>
      </p:nvGrpSpPr>
      <p:grpSpPr>
        <a:xfrm>
          <a:off x="0" y="0"/>
          <a:ext cx="0" cy="0"/>
          <a:chOff x="0" y="0"/>
          <a:chExt cx="0" cy="0"/>
        </a:xfrm>
      </p:grpSpPr>
      <p:sp>
        <p:nvSpPr>
          <p:cNvPr id="101" name="Google Shape;101;g5dac39a1ee_0_278"/>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2" name="Google Shape;102;g5dac39a1ee_0_278"/>
          <p:cNvSpPr txBox="1">
            <a:spLocks noGrp="1"/>
          </p:cNvSpPr>
          <p:nvPr>
            <p:ph type="body" idx="1"/>
          </p:nvPr>
        </p:nvSpPr>
        <p:spPr>
          <a:xfrm>
            <a:off x="838200" y="1825625"/>
            <a:ext cx="5181600" cy="43512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3" name="Google Shape;103;g5dac39a1ee_0_278"/>
          <p:cNvSpPr txBox="1">
            <a:spLocks noGrp="1"/>
          </p:cNvSpPr>
          <p:nvPr>
            <p:ph type="body" idx="2"/>
          </p:nvPr>
        </p:nvSpPr>
        <p:spPr>
          <a:xfrm>
            <a:off x="6172200" y="1825625"/>
            <a:ext cx="5181600" cy="43512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4" name="Google Shape;104;g5dac39a1ee_0_278"/>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5" name="Google Shape;105;g5dac39a1ee_0_278"/>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6" name="Google Shape;106;g5dac39a1ee_0_278"/>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07"/>
        <p:cNvGrpSpPr/>
        <p:nvPr/>
      </p:nvGrpSpPr>
      <p:grpSpPr>
        <a:xfrm>
          <a:off x="0" y="0"/>
          <a:ext cx="0" cy="0"/>
          <a:chOff x="0" y="0"/>
          <a:chExt cx="0" cy="0"/>
        </a:xfrm>
      </p:grpSpPr>
      <p:sp>
        <p:nvSpPr>
          <p:cNvPr id="108" name="Google Shape;108;g5dac39a1ee_0_285"/>
          <p:cNvSpPr txBox="1">
            <a:spLocks noGrp="1"/>
          </p:cNvSpPr>
          <p:nvPr>
            <p:ph type="title"/>
          </p:nvPr>
        </p:nvSpPr>
        <p:spPr>
          <a:xfrm>
            <a:off x="839788" y="365125"/>
            <a:ext cx="10515600" cy="13257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9" name="Google Shape;109;g5dac39a1ee_0_285"/>
          <p:cNvSpPr txBox="1">
            <a:spLocks noGrp="1"/>
          </p:cNvSpPr>
          <p:nvPr>
            <p:ph type="body" idx="1"/>
          </p:nvPr>
        </p:nvSpPr>
        <p:spPr>
          <a:xfrm>
            <a:off x="839788" y="1681163"/>
            <a:ext cx="5157900" cy="823800"/>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10" name="Google Shape;110;g5dac39a1ee_0_285"/>
          <p:cNvSpPr txBox="1">
            <a:spLocks noGrp="1"/>
          </p:cNvSpPr>
          <p:nvPr>
            <p:ph type="body" idx="2"/>
          </p:nvPr>
        </p:nvSpPr>
        <p:spPr>
          <a:xfrm>
            <a:off x="839788" y="2505075"/>
            <a:ext cx="5157900" cy="3684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1" name="Google Shape;111;g5dac39a1ee_0_285"/>
          <p:cNvSpPr txBox="1">
            <a:spLocks noGrp="1"/>
          </p:cNvSpPr>
          <p:nvPr>
            <p:ph type="body" idx="3"/>
          </p:nvPr>
        </p:nvSpPr>
        <p:spPr>
          <a:xfrm>
            <a:off x="6172200" y="1681163"/>
            <a:ext cx="5183100" cy="823800"/>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12" name="Google Shape;112;g5dac39a1ee_0_285"/>
          <p:cNvSpPr txBox="1">
            <a:spLocks noGrp="1"/>
          </p:cNvSpPr>
          <p:nvPr>
            <p:ph type="body" idx="4"/>
          </p:nvPr>
        </p:nvSpPr>
        <p:spPr>
          <a:xfrm>
            <a:off x="6172200" y="2505075"/>
            <a:ext cx="5183100" cy="3684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3" name="Google Shape;113;g5dac39a1ee_0_285"/>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4" name="Google Shape;114;g5dac39a1ee_0_285"/>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5" name="Google Shape;115;g5dac39a1ee_0_285"/>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16"/>
        <p:cNvGrpSpPr/>
        <p:nvPr/>
      </p:nvGrpSpPr>
      <p:grpSpPr>
        <a:xfrm>
          <a:off x="0" y="0"/>
          <a:ext cx="0" cy="0"/>
          <a:chOff x="0" y="0"/>
          <a:chExt cx="0" cy="0"/>
        </a:xfrm>
      </p:grpSpPr>
      <p:sp>
        <p:nvSpPr>
          <p:cNvPr id="117" name="Google Shape;117;g5dac39a1ee_0_294"/>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8" name="Google Shape;118;g5dac39a1ee_0_294"/>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9" name="Google Shape;119;g5dac39a1ee_0_294"/>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0" name="Google Shape;120;g5dac39a1ee_0_294"/>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1"/>
        <p:cNvGrpSpPr/>
        <p:nvPr/>
      </p:nvGrpSpPr>
      <p:grpSpPr>
        <a:xfrm>
          <a:off x="0" y="0"/>
          <a:ext cx="0" cy="0"/>
          <a:chOff x="0" y="0"/>
          <a:chExt cx="0" cy="0"/>
        </a:xfrm>
      </p:grpSpPr>
      <p:sp>
        <p:nvSpPr>
          <p:cNvPr id="122" name="Google Shape;122;g5dac39a1ee_0_299"/>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3" name="Google Shape;123;g5dac39a1ee_0_299"/>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4" name="Google Shape;124;g5dac39a1ee_0_299"/>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25"/>
        <p:cNvGrpSpPr/>
        <p:nvPr/>
      </p:nvGrpSpPr>
      <p:grpSpPr>
        <a:xfrm>
          <a:off x="0" y="0"/>
          <a:ext cx="0" cy="0"/>
          <a:chOff x="0" y="0"/>
          <a:chExt cx="0" cy="0"/>
        </a:xfrm>
      </p:grpSpPr>
      <p:sp>
        <p:nvSpPr>
          <p:cNvPr id="126" name="Google Shape;126;g5dac39a1ee_0_303"/>
          <p:cNvSpPr txBox="1">
            <a:spLocks noGrp="1"/>
          </p:cNvSpPr>
          <p:nvPr>
            <p:ph type="title"/>
          </p:nvPr>
        </p:nvSpPr>
        <p:spPr>
          <a:xfrm>
            <a:off x="839788" y="457200"/>
            <a:ext cx="3932100"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7" name="Google Shape;127;g5dac39a1ee_0_303"/>
          <p:cNvSpPr txBox="1">
            <a:spLocks noGrp="1"/>
          </p:cNvSpPr>
          <p:nvPr>
            <p:ph type="body" idx="1"/>
          </p:nvPr>
        </p:nvSpPr>
        <p:spPr>
          <a:xfrm>
            <a:off x="5183188" y="987425"/>
            <a:ext cx="6172200" cy="4873500"/>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128" name="Google Shape;128;g5dac39a1ee_0_303"/>
          <p:cNvSpPr txBox="1">
            <a:spLocks noGrp="1"/>
          </p:cNvSpPr>
          <p:nvPr>
            <p:ph type="body" idx="2"/>
          </p:nvPr>
        </p:nvSpPr>
        <p:spPr>
          <a:xfrm>
            <a:off x="839788" y="2057400"/>
            <a:ext cx="3932100" cy="38115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29" name="Google Shape;129;g5dac39a1ee_0_303"/>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0" name="Google Shape;130;g5dac39a1ee_0_303"/>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1" name="Google Shape;131;g5dac39a1ee_0_30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32"/>
        <p:cNvGrpSpPr/>
        <p:nvPr/>
      </p:nvGrpSpPr>
      <p:grpSpPr>
        <a:xfrm>
          <a:off x="0" y="0"/>
          <a:ext cx="0" cy="0"/>
          <a:chOff x="0" y="0"/>
          <a:chExt cx="0" cy="0"/>
        </a:xfrm>
      </p:grpSpPr>
      <p:sp>
        <p:nvSpPr>
          <p:cNvPr id="133" name="Google Shape;133;g5dac39a1ee_0_310"/>
          <p:cNvSpPr txBox="1">
            <a:spLocks noGrp="1"/>
          </p:cNvSpPr>
          <p:nvPr>
            <p:ph type="title"/>
          </p:nvPr>
        </p:nvSpPr>
        <p:spPr>
          <a:xfrm>
            <a:off x="839788" y="457200"/>
            <a:ext cx="3932100"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4" name="Google Shape;134;g5dac39a1ee_0_310"/>
          <p:cNvSpPr>
            <a:spLocks noGrp="1"/>
          </p:cNvSpPr>
          <p:nvPr>
            <p:ph type="pic" idx="2"/>
          </p:nvPr>
        </p:nvSpPr>
        <p:spPr>
          <a:xfrm>
            <a:off x="5183188" y="987425"/>
            <a:ext cx="6172200" cy="487350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35" name="Google Shape;135;g5dac39a1ee_0_310"/>
          <p:cNvSpPr txBox="1">
            <a:spLocks noGrp="1"/>
          </p:cNvSpPr>
          <p:nvPr>
            <p:ph type="body" idx="1"/>
          </p:nvPr>
        </p:nvSpPr>
        <p:spPr>
          <a:xfrm>
            <a:off x="839788" y="2057400"/>
            <a:ext cx="3932100" cy="38115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36" name="Google Shape;136;g5dac39a1ee_0_310"/>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7" name="Google Shape;137;g5dac39a1ee_0_310"/>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8" name="Google Shape;138;g5dac39a1ee_0_310"/>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39"/>
        <p:cNvGrpSpPr/>
        <p:nvPr/>
      </p:nvGrpSpPr>
      <p:grpSpPr>
        <a:xfrm>
          <a:off x="0" y="0"/>
          <a:ext cx="0" cy="0"/>
          <a:chOff x="0" y="0"/>
          <a:chExt cx="0" cy="0"/>
        </a:xfrm>
      </p:grpSpPr>
      <p:sp>
        <p:nvSpPr>
          <p:cNvPr id="140" name="Google Shape;140;g5dac39a1ee_0_317"/>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1" name="Google Shape;141;g5dac39a1ee_0_317"/>
          <p:cNvSpPr txBox="1">
            <a:spLocks noGrp="1"/>
          </p:cNvSpPr>
          <p:nvPr>
            <p:ph type="body" idx="1"/>
          </p:nvPr>
        </p:nvSpPr>
        <p:spPr>
          <a:xfrm rot="5400000">
            <a:off x="3920400" y="-1256575"/>
            <a:ext cx="4351200"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2" name="Google Shape;142;g5dac39a1ee_0_317"/>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3" name="Google Shape;143;g5dac39a1ee_0_317"/>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4" name="Google Shape;144;g5dac39a1ee_0_317"/>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45"/>
        <p:cNvGrpSpPr/>
        <p:nvPr/>
      </p:nvGrpSpPr>
      <p:grpSpPr>
        <a:xfrm>
          <a:off x="0" y="0"/>
          <a:ext cx="0" cy="0"/>
          <a:chOff x="0" y="0"/>
          <a:chExt cx="0" cy="0"/>
        </a:xfrm>
      </p:grpSpPr>
      <p:sp>
        <p:nvSpPr>
          <p:cNvPr id="146" name="Google Shape;146;g5dac39a1ee_0_323"/>
          <p:cNvSpPr txBox="1">
            <a:spLocks noGrp="1"/>
          </p:cNvSpPr>
          <p:nvPr>
            <p:ph type="title"/>
          </p:nvPr>
        </p:nvSpPr>
        <p:spPr>
          <a:xfrm rot="5400000">
            <a:off x="7133400" y="1956625"/>
            <a:ext cx="5811900"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7" name="Google Shape;147;g5dac39a1ee_0_323"/>
          <p:cNvSpPr txBox="1">
            <a:spLocks noGrp="1"/>
          </p:cNvSpPr>
          <p:nvPr>
            <p:ph type="body" idx="1"/>
          </p:nvPr>
        </p:nvSpPr>
        <p:spPr>
          <a:xfrm rot="5400000">
            <a:off x="1799400" y="-596075"/>
            <a:ext cx="5811900"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8" name="Google Shape;148;g5dac39a1ee_0_323"/>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9" name="Google Shape;149;g5dac39a1ee_0_323"/>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0" name="Google Shape;150;g5dac39a1ee_0_32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3"/>
        <p:cNvGrpSpPr/>
        <p:nvPr/>
      </p:nvGrpSpPr>
      <p:grpSpPr>
        <a:xfrm>
          <a:off x="0" y="0"/>
          <a:ext cx="0" cy="0"/>
          <a:chOff x="0" y="0"/>
          <a:chExt cx="0" cy="0"/>
        </a:xfrm>
      </p:grpSpPr>
      <p:sp>
        <p:nvSpPr>
          <p:cNvPr id="24" name="Google Shape;24;p24"/>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24"/>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6" name="Google Shape;26;p24"/>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7" name="Google Shape;27;p24"/>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8" name="Google Shape;28;p24"/>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2"/>
        <p:cNvGrpSpPr/>
        <p:nvPr/>
      </p:nvGrpSpPr>
      <p:grpSpPr>
        <a:xfrm>
          <a:off x="0" y="0"/>
          <a:ext cx="0" cy="0"/>
          <a:chOff x="0" y="0"/>
          <a:chExt cx="0" cy="0"/>
        </a:xfrm>
      </p:grpSpPr>
      <p:sp>
        <p:nvSpPr>
          <p:cNvPr id="33" name="Google Shape;33;p1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12"/>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5" name="Google Shape;35;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8"/>
        <p:cNvGrpSpPr/>
        <p:nvPr/>
      </p:nvGrpSpPr>
      <p:grpSpPr>
        <a:xfrm>
          <a:off x="0" y="0"/>
          <a:ext cx="0" cy="0"/>
          <a:chOff x="0" y="0"/>
          <a:chExt cx="0" cy="0"/>
        </a:xfrm>
      </p:grpSpPr>
      <p:sp>
        <p:nvSpPr>
          <p:cNvPr id="39" name="Google Shape;39;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13"/>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1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7"/>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8"/>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0"/>
        <p:cNvGrpSpPr/>
        <p:nvPr/>
      </p:nvGrpSpPr>
      <p:grpSpPr>
        <a:xfrm>
          <a:off x="0" y="0"/>
          <a:ext cx="0" cy="0"/>
          <a:chOff x="0" y="0"/>
          <a:chExt cx="0" cy="0"/>
        </a:xfrm>
      </p:grpSpPr>
      <p:sp>
        <p:nvSpPr>
          <p:cNvPr id="81" name="Google Shape;81;g5dac39a1ee_0_254"/>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2" name="Google Shape;82;g5dac39a1ee_0_254"/>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3" name="Google Shape;83;g5dac39a1ee_0_254"/>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4" name="Google Shape;84;g5dac39a1ee_0_254"/>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5" name="Google Shape;85;g5dac39a1ee_0_254"/>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radford.edu/vipc" TargetMode="External"/><Relationship Id="rId5" Type="http://schemas.openxmlformats.org/officeDocument/2006/relationships/hyperlink" Target="https://www.vaboard.org/" TargetMode="Externa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https://news.un.org/en/story/2020/06/1066942" TargetMode="External"/><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hyperlink" Target="https://www.vaco.org/jlarc-releases-report-on-childrens-services-act/" TargetMode="External"/><Relationship Id="rId5" Type="http://schemas.openxmlformats.org/officeDocument/2006/relationships/hyperlink" Target="http://jlarc.virginia.gov/landing-2020-special-education.asp" TargetMode="External"/><Relationship Id="rId4" Type="http://schemas.openxmlformats.org/officeDocument/2006/relationships/hyperlink" Target="https://www2.ed.gov/about/offices/list/ocr/docs/20210608-impacts-of-covid19.pdf"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8.png"/><Relationship Id="rId7" Type="http://schemas.openxmlformats.org/officeDocument/2006/relationships/hyperlink" Target="https://www.facebook.com/PEATCVA/" TargetMode="External"/><Relationship Id="rId12"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13.xml"/><Relationship Id="rId6" Type="http://schemas.openxmlformats.org/officeDocument/2006/relationships/image" Target="../media/image10.png"/><Relationship Id="rId11" Type="http://schemas.openxmlformats.org/officeDocument/2006/relationships/hyperlink" Target="https://www.youtube.com/user/PEATCVirginia" TargetMode="External"/><Relationship Id="rId5" Type="http://schemas.openxmlformats.org/officeDocument/2006/relationships/image" Target="../media/image9.jpg"/><Relationship Id="rId10" Type="http://schemas.openxmlformats.org/officeDocument/2006/relationships/image" Target="../media/image12.png"/><Relationship Id="rId4" Type="http://schemas.openxmlformats.org/officeDocument/2006/relationships/hyperlink" Target="http://www.peatc.org/" TargetMode="External"/><Relationship Id="rId9" Type="http://schemas.openxmlformats.org/officeDocument/2006/relationships/hyperlink" Target="https://twitter.com/peatctweet?lang=en"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
          <p:cNvSpPr txBox="1">
            <a:spLocks noGrp="1"/>
          </p:cNvSpPr>
          <p:nvPr>
            <p:ph type="ctrTitle"/>
          </p:nvPr>
        </p:nvSpPr>
        <p:spPr>
          <a:xfrm>
            <a:off x="1524000" y="572084"/>
            <a:ext cx="9144000" cy="23877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SzPts val="6000"/>
              <a:buNone/>
            </a:pPr>
            <a:r>
              <a:rPr lang="en-US"/>
              <a:t>The Importance of Inclusion for our Schools and </a:t>
            </a:r>
            <a:endParaRPr/>
          </a:p>
          <a:p>
            <a:pPr marL="0" lvl="0" indent="0" algn="ctr" rtl="0">
              <a:lnSpc>
                <a:spcPct val="90000"/>
              </a:lnSpc>
              <a:spcBef>
                <a:spcPts val="0"/>
              </a:spcBef>
              <a:spcAft>
                <a:spcPts val="0"/>
              </a:spcAft>
              <a:buSzPts val="6000"/>
              <a:buNone/>
            </a:pPr>
            <a:r>
              <a:rPr lang="en-US"/>
              <a:t>our Children and our Youth</a:t>
            </a:r>
            <a:endParaRPr/>
          </a:p>
        </p:txBody>
      </p:sp>
      <p:pic>
        <p:nvPicPr>
          <p:cNvPr id="156" name="Google Shape;156;p2"/>
          <p:cNvPicPr preferRelativeResize="0"/>
          <p:nvPr/>
        </p:nvPicPr>
        <p:blipFill rotWithShape="1">
          <a:blip r:embed="rId3">
            <a:alphaModFix/>
          </a:blip>
          <a:srcRect/>
          <a:stretch/>
        </p:blipFill>
        <p:spPr>
          <a:xfrm>
            <a:off x="7364805" y="3248320"/>
            <a:ext cx="3303195" cy="1823850"/>
          </a:xfrm>
          <a:prstGeom prst="rect">
            <a:avLst/>
          </a:prstGeom>
          <a:noFill/>
          <a:ln>
            <a:noFill/>
          </a:ln>
        </p:spPr>
      </p:pic>
      <p:pic>
        <p:nvPicPr>
          <p:cNvPr id="157" name="Google Shape;157;p2"/>
          <p:cNvPicPr preferRelativeResize="0"/>
          <p:nvPr/>
        </p:nvPicPr>
        <p:blipFill rotWithShape="1">
          <a:blip r:embed="rId4">
            <a:alphaModFix/>
          </a:blip>
          <a:srcRect/>
          <a:stretch/>
        </p:blipFill>
        <p:spPr>
          <a:xfrm>
            <a:off x="1524000" y="4004395"/>
            <a:ext cx="4429125" cy="959150"/>
          </a:xfrm>
          <a:prstGeom prst="rect">
            <a:avLst/>
          </a:prstGeom>
          <a:noFill/>
          <a:ln>
            <a:noFill/>
          </a:ln>
        </p:spPr>
      </p:pic>
      <p:sp>
        <p:nvSpPr>
          <p:cNvPr id="158" name="Google Shape;158;p2"/>
          <p:cNvSpPr txBox="1"/>
          <p:nvPr/>
        </p:nvSpPr>
        <p:spPr>
          <a:xfrm>
            <a:off x="364950" y="5360700"/>
            <a:ext cx="11462100" cy="14973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1800"/>
              <a:buFont typeface="Arial"/>
              <a:buNone/>
            </a:pPr>
            <a:r>
              <a:rPr lang="en-US" sz="1800" b="0" i="0" u="none" strike="noStrike" cap="none">
                <a:solidFill>
                  <a:schemeClr val="dk1"/>
                </a:solidFill>
                <a:latin typeface="Calibri"/>
                <a:ea typeface="Calibri"/>
                <a:cs typeface="Calibri"/>
                <a:sym typeface="Calibri"/>
              </a:rPr>
              <a:t>Funding for this product was provided by the Virginia Board for People with Disabilities under the federal Developmental Disabilities and Bill of Rights Act. For more information on the Board, please contact: Virginia Board for People with Disabilities, 1100 Bank Street, 7th Floor, Richmond, VA 23219, (800) 846-4464, or visit the Board’s website (</a:t>
            </a:r>
            <a:r>
              <a:rPr lang="en-US" sz="1800" b="0" i="0" u="sng" strike="noStrike" cap="none">
                <a:solidFill>
                  <a:schemeClr val="hlink"/>
                </a:solidFill>
                <a:latin typeface="Calibri"/>
                <a:ea typeface="Calibri"/>
                <a:cs typeface="Calibri"/>
                <a:sym typeface="Calibri"/>
                <a:hlinkClick r:id="rId5"/>
              </a:rPr>
              <a:t>https://www.vaboard.org/</a:t>
            </a:r>
            <a:r>
              <a:rPr lang="en-US" sz="1800" b="0" i="0" u="none" strike="noStrike" cap="none">
                <a:solidFill>
                  <a:schemeClr val="dk1"/>
                </a:solidFill>
                <a:latin typeface="Calibri"/>
                <a:ea typeface="Calibri"/>
                <a:cs typeface="Calibri"/>
                <a:sym typeface="Calibri"/>
              </a:rPr>
              <a:t>)        For more information on the Inclusive Practices Center, go to </a:t>
            </a:r>
            <a:r>
              <a:rPr lang="en-US" sz="1800" b="0" i="0" u="sng" strike="noStrike" cap="none">
                <a:solidFill>
                  <a:schemeClr val="hlink"/>
                </a:solidFill>
                <a:latin typeface="Calibri"/>
                <a:ea typeface="Calibri"/>
                <a:cs typeface="Calibri"/>
                <a:sym typeface="Calibri"/>
                <a:hlinkClick r:id="rId6"/>
              </a:rPr>
              <a:t>www.radford.edu/vipc</a:t>
            </a:r>
            <a:r>
              <a:rPr lang="en-US" sz="1800" b="0" i="0" u="none" strike="noStrike" cap="none">
                <a:solidFill>
                  <a:schemeClr val="dk1"/>
                </a:solidFill>
                <a:latin typeface="Calibri"/>
                <a:ea typeface="Calibri"/>
                <a:cs typeface="Calibri"/>
                <a:sym typeface="Calibri"/>
              </a:rPr>
              <a:t>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21"/>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1800"/>
              <a:buNone/>
            </a:pPr>
            <a:r>
              <a:rPr lang="en-US" sz="4800"/>
              <a:t>Why Now?</a:t>
            </a:r>
            <a:endParaRPr sz="4800"/>
          </a:p>
        </p:txBody>
      </p:sp>
      <p:sp>
        <p:nvSpPr>
          <p:cNvPr id="236" name="Google Shape;236;p21"/>
          <p:cNvSpPr txBox="1">
            <a:spLocks noGrp="1"/>
          </p:cNvSpPr>
          <p:nvPr>
            <p:ph type="body" idx="1"/>
          </p:nvPr>
        </p:nvSpPr>
        <p:spPr>
          <a:xfrm>
            <a:off x="838200" y="1491100"/>
            <a:ext cx="10515600" cy="4889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Clr>
                <a:schemeClr val="dk1"/>
              </a:buClr>
              <a:buSzPts val="1100"/>
              <a:buFont typeface="Arial"/>
              <a:buNone/>
            </a:pPr>
            <a:r>
              <a:rPr lang="en-US" sz="3000"/>
              <a:t>The statewide averages in Virginia for inclusion of students with disabilities:</a:t>
            </a:r>
            <a:endParaRPr sz="3000"/>
          </a:p>
          <a:p>
            <a:pPr marL="457200" lvl="0" indent="-457200" algn="l" rtl="0">
              <a:lnSpc>
                <a:spcPct val="90000"/>
              </a:lnSpc>
              <a:spcBef>
                <a:spcPts val="1000"/>
              </a:spcBef>
              <a:spcAft>
                <a:spcPts val="0"/>
              </a:spcAft>
              <a:buSzPts val="3000"/>
              <a:buChar char="•"/>
            </a:pPr>
            <a:r>
              <a:rPr lang="en-US" sz="3000"/>
              <a:t>Only </a:t>
            </a:r>
            <a:r>
              <a:rPr lang="en-US" sz="3000" b="1"/>
              <a:t>65% are included </a:t>
            </a:r>
            <a:r>
              <a:rPr lang="en-US" sz="3000"/>
              <a:t>80% or more of the school day</a:t>
            </a:r>
            <a:endParaRPr sz="3000"/>
          </a:p>
          <a:p>
            <a:pPr marL="457200" lvl="0" indent="-457200" algn="l" rtl="0">
              <a:lnSpc>
                <a:spcPct val="90000"/>
              </a:lnSpc>
              <a:spcBef>
                <a:spcPts val="1000"/>
              </a:spcBef>
              <a:spcAft>
                <a:spcPts val="0"/>
              </a:spcAft>
              <a:buSzPts val="3000"/>
              <a:buChar char="•"/>
            </a:pPr>
            <a:r>
              <a:rPr lang="en-US" sz="3000"/>
              <a:t>10% are included less than 40% </a:t>
            </a:r>
            <a:endParaRPr sz="3000"/>
          </a:p>
          <a:p>
            <a:pPr marL="457200" lvl="0" indent="-457200" algn="l" rtl="0">
              <a:lnSpc>
                <a:spcPct val="90000"/>
              </a:lnSpc>
              <a:spcBef>
                <a:spcPts val="1000"/>
              </a:spcBef>
              <a:spcAft>
                <a:spcPts val="0"/>
              </a:spcAft>
              <a:buSzPts val="3000"/>
              <a:buChar char="•"/>
            </a:pPr>
            <a:r>
              <a:rPr lang="en-US" sz="3000"/>
              <a:t>4.3% are in a separate school for students with disabilities</a:t>
            </a:r>
            <a:endParaRPr sz="3000"/>
          </a:p>
          <a:p>
            <a:pPr marL="457200" lvl="0" indent="-457200" algn="l" rtl="0">
              <a:lnSpc>
                <a:spcPct val="90000"/>
              </a:lnSpc>
              <a:spcBef>
                <a:spcPts val="1000"/>
              </a:spcBef>
              <a:spcAft>
                <a:spcPts val="0"/>
              </a:spcAft>
              <a:buSzPts val="3000"/>
              <a:buChar char="•"/>
            </a:pPr>
            <a:r>
              <a:rPr lang="en-US" sz="3000"/>
              <a:t>Only </a:t>
            </a:r>
            <a:r>
              <a:rPr lang="en-US" sz="3000" b="1"/>
              <a:t>59% of students </a:t>
            </a:r>
            <a:r>
              <a:rPr lang="en-US" sz="3000"/>
              <a:t>with disabilities graduated with a regular </a:t>
            </a:r>
            <a:r>
              <a:rPr lang="en-US" sz="3000" b="1"/>
              <a:t>diploma</a:t>
            </a:r>
            <a:r>
              <a:rPr lang="en-US" sz="3000"/>
              <a:t>; 1.7% drop out of school </a:t>
            </a:r>
            <a:endParaRPr sz="3000"/>
          </a:p>
          <a:p>
            <a:pPr marL="0" lvl="0" indent="0" algn="l" rtl="0">
              <a:lnSpc>
                <a:spcPct val="90000"/>
              </a:lnSpc>
              <a:spcBef>
                <a:spcPts val="1000"/>
              </a:spcBef>
              <a:spcAft>
                <a:spcPts val="0"/>
              </a:spcAft>
              <a:buSzPts val="3000"/>
              <a:buNone/>
            </a:pPr>
            <a:r>
              <a:rPr lang="en-US" sz="3000"/>
              <a:t>	(last data available 2017-2018)</a:t>
            </a:r>
            <a:endParaRPr sz="3000"/>
          </a:p>
          <a:p>
            <a:pPr marL="0" lvl="0" indent="0" algn="ctr" rtl="0">
              <a:lnSpc>
                <a:spcPct val="90000"/>
              </a:lnSpc>
              <a:spcBef>
                <a:spcPts val="1000"/>
              </a:spcBef>
              <a:spcAft>
                <a:spcPts val="0"/>
              </a:spcAft>
              <a:buSzPts val="1800"/>
              <a:buNone/>
            </a:pPr>
            <a:endParaRPr sz="3000" b="1"/>
          </a:p>
          <a:p>
            <a:pPr marL="0" lvl="0" indent="0" algn="ctr" rtl="0">
              <a:lnSpc>
                <a:spcPct val="90000"/>
              </a:lnSpc>
              <a:spcBef>
                <a:spcPts val="1000"/>
              </a:spcBef>
              <a:spcAft>
                <a:spcPts val="0"/>
              </a:spcAft>
              <a:buSzPts val="1800"/>
              <a:buNone/>
            </a:pPr>
            <a:r>
              <a:rPr lang="en-US" sz="3000" b="1" i="1"/>
              <a:t>How does our division measure up?</a:t>
            </a:r>
            <a:endParaRPr sz="3000"/>
          </a:p>
          <a:p>
            <a:pPr marL="0" lvl="0" indent="0" algn="l" rtl="0">
              <a:lnSpc>
                <a:spcPct val="90000"/>
              </a:lnSpc>
              <a:spcBef>
                <a:spcPts val="1000"/>
              </a:spcBef>
              <a:spcAft>
                <a:spcPts val="0"/>
              </a:spcAft>
              <a:buSzPts val="1800"/>
              <a:buNone/>
            </a:pPr>
            <a:endParaRPr/>
          </a:p>
          <a:p>
            <a:pPr marL="0" lvl="0" indent="0" algn="l" rtl="0">
              <a:lnSpc>
                <a:spcPct val="90000"/>
              </a:lnSpc>
              <a:spcBef>
                <a:spcPts val="1000"/>
              </a:spcBef>
              <a:spcAft>
                <a:spcPts val="0"/>
              </a:spcAft>
              <a:buClr>
                <a:schemeClr val="dk1"/>
              </a:buClr>
              <a:buSzPts val="1100"/>
              <a:buFont typeface="Arial"/>
              <a:buNone/>
            </a:pPr>
            <a:endParaRPr/>
          </a:p>
          <a:p>
            <a:pPr marL="0" lvl="0" indent="0" algn="l" rtl="0">
              <a:lnSpc>
                <a:spcPct val="90000"/>
              </a:lnSpc>
              <a:spcBef>
                <a:spcPts val="1000"/>
              </a:spcBef>
              <a:spcAft>
                <a:spcPts val="0"/>
              </a:spcAft>
              <a:buSzPts val="1800"/>
              <a:buNone/>
            </a:pPr>
            <a:endParaRPr/>
          </a:p>
          <a:p>
            <a:pPr marL="0" lvl="0" indent="0" algn="l" rtl="0">
              <a:lnSpc>
                <a:spcPct val="90000"/>
              </a:lnSpc>
              <a:spcBef>
                <a:spcPts val="1000"/>
              </a:spcBef>
              <a:spcAft>
                <a:spcPts val="0"/>
              </a:spcAft>
              <a:buSzPts val="1800"/>
              <a:buNone/>
            </a:pPr>
            <a:endParaRPr/>
          </a:p>
        </p:txBody>
      </p:sp>
      <p:sp>
        <p:nvSpPr>
          <p:cNvPr id="237" name="Google Shape;237;p21"/>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ge5115c7120_0_6"/>
          <p:cNvSpPr txBox="1">
            <a:spLocks noGrp="1"/>
          </p:cNvSpPr>
          <p:nvPr>
            <p:ph type="title"/>
          </p:nvPr>
        </p:nvSpPr>
        <p:spPr>
          <a:xfrm>
            <a:off x="677100" y="365125"/>
            <a:ext cx="10676700" cy="777300"/>
          </a:xfrm>
          <a:prstGeom prst="rect">
            <a:avLst/>
          </a:prstGeom>
          <a:solidFill>
            <a:srgbClr val="A4C2F4"/>
          </a:solidFill>
        </p:spPr>
        <p:txBody>
          <a:bodyPr spcFirstLastPara="1" wrap="square" lIns="91425" tIns="0" rIns="91425" bIns="0" anchor="ctr" anchorCtr="0">
            <a:noAutofit/>
          </a:bodyPr>
          <a:lstStyle/>
          <a:p>
            <a:pPr marL="0" lvl="0" indent="0" algn="l" rtl="0">
              <a:spcBef>
                <a:spcPts val="0"/>
              </a:spcBef>
              <a:spcAft>
                <a:spcPts val="0"/>
              </a:spcAft>
              <a:buNone/>
            </a:pPr>
            <a:r>
              <a:rPr lang="en-US" sz="2400"/>
              <a:t>Disruption of Special Education Services and the Social Isolation Caused by the Pandemic Makes Inclusion an “Economic and Moral imperative.”</a:t>
            </a:r>
            <a:endParaRPr sz="2400"/>
          </a:p>
        </p:txBody>
      </p:sp>
      <p:sp>
        <p:nvSpPr>
          <p:cNvPr id="243" name="Google Shape;243;ge5115c7120_0_6"/>
          <p:cNvSpPr txBox="1">
            <a:spLocks noGrp="1"/>
          </p:cNvSpPr>
          <p:nvPr>
            <p:ph type="body" idx="1"/>
          </p:nvPr>
        </p:nvSpPr>
        <p:spPr>
          <a:xfrm>
            <a:off x="561025" y="1142425"/>
            <a:ext cx="10792800" cy="5367300"/>
          </a:xfrm>
          <a:prstGeom prst="rect">
            <a:avLst/>
          </a:prstGeom>
        </p:spPr>
        <p:txBody>
          <a:bodyPr spcFirstLastPara="1" wrap="square" lIns="91425" tIns="45700" rIns="91425" bIns="45700" anchor="t" anchorCtr="0">
            <a:noAutofit/>
          </a:bodyPr>
          <a:lstStyle/>
          <a:p>
            <a:pPr marL="0" lvl="0" indent="0" algn="l" rtl="0">
              <a:lnSpc>
                <a:spcPct val="115000"/>
              </a:lnSpc>
              <a:spcBef>
                <a:spcPts val="1200"/>
              </a:spcBef>
              <a:spcAft>
                <a:spcPts val="0"/>
              </a:spcAft>
              <a:buNone/>
            </a:pPr>
            <a:r>
              <a:rPr lang="en-US" sz="1700"/>
              <a:t>The United Nations UNESCO declared last year at the height of the pandemic that “inclusive education should be a ‘non-negotiable’ right for all children.”  </a:t>
            </a:r>
            <a:r>
              <a:rPr lang="en-US" sz="1700" b="1" u="sng">
                <a:solidFill>
                  <a:schemeClr val="hlink"/>
                </a:solidFill>
                <a:hlinkClick r:id="rId3"/>
              </a:rPr>
              <a:t>Universal, inclusive education 'non-negotiable' | | UN News</a:t>
            </a:r>
            <a:endParaRPr sz="1700" b="1"/>
          </a:p>
          <a:p>
            <a:pPr marL="0" lvl="0" indent="0" algn="l" rtl="0">
              <a:lnSpc>
                <a:spcPct val="115000"/>
              </a:lnSpc>
              <a:spcBef>
                <a:spcPts val="1200"/>
              </a:spcBef>
              <a:spcAft>
                <a:spcPts val="0"/>
              </a:spcAft>
              <a:buNone/>
            </a:pPr>
            <a:r>
              <a:rPr lang="en-US" sz="1700"/>
              <a:t>In a new report-</a:t>
            </a:r>
            <a:r>
              <a:rPr lang="en-US" sz="1700">
                <a:uFill>
                  <a:noFill/>
                </a:uFill>
                <a:hlinkClick r:id="rId4"/>
              </a:rPr>
              <a:t> </a:t>
            </a:r>
            <a:r>
              <a:rPr lang="en-US" sz="1700" b="1" i="1" u="sng">
                <a:solidFill>
                  <a:schemeClr val="accent5"/>
                </a:solidFill>
                <a:highlight>
                  <a:srgbClr val="FFFFFF"/>
                </a:highlight>
                <a:hlinkClick r:id="rId4">
                  <a:extLst>
                    <a:ext uri="{A12FA001-AC4F-418D-AE19-62706E023703}">
                      <ahyp:hlinkClr xmlns:ahyp="http://schemas.microsoft.com/office/drawing/2018/hyperlinkcolor" val="tx"/>
                    </a:ext>
                  </a:extLst>
                </a:hlinkClick>
              </a:rPr>
              <a:t>The Disparate Impacts of COVID-19 on America's Students </a:t>
            </a:r>
            <a:r>
              <a:rPr lang="en-US" sz="1700" i="1">
                <a:highlight>
                  <a:srgbClr val="FFFFFF"/>
                </a:highlight>
                <a:uFill>
                  <a:noFill/>
                </a:uFill>
                <a:hlinkClick r:id="rId4"/>
              </a:rPr>
              <a:t>-</a:t>
            </a:r>
            <a:r>
              <a:rPr lang="en-US" sz="1700" i="1"/>
              <a:t> </a:t>
            </a:r>
            <a:r>
              <a:rPr lang="en-US" sz="1700"/>
              <a:t>The US Dept. of Education has made this official declaration: “For many elementary and secondary school students with disabilities, COVID-19 has significantly disrupted the education and related aids and services needed to support their academic progress and prevent regression. And there are signs that those disruptions may be exacerbating longstanding disability-based disparities in academic achievement.” </a:t>
            </a:r>
            <a:endParaRPr sz="1700"/>
          </a:p>
          <a:p>
            <a:pPr marL="0" lvl="0" indent="0" algn="l" rtl="0">
              <a:lnSpc>
                <a:spcPct val="115000"/>
              </a:lnSpc>
              <a:spcBef>
                <a:spcPts val="1200"/>
              </a:spcBef>
              <a:spcAft>
                <a:spcPts val="0"/>
              </a:spcAft>
              <a:buNone/>
            </a:pPr>
            <a:r>
              <a:rPr lang="en-US" sz="1700"/>
              <a:t>The JLARC report released in November 2020 </a:t>
            </a:r>
            <a:r>
              <a:rPr lang="en-US" sz="1700" u="sng">
                <a:solidFill>
                  <a:schemeClr val="hlink"/>
                </a:solidFill>
                <a:hlinkClick r:id="rId5"/>
              </a:rPr>
              <a:t>http://jlarc.virginia.gov/landing-2020-special-education.asp</a:t>
            </a:r>
            <a:r>
              <a:rPr lang="en-US" sz="1700"/>
              <a:t> called for pre-service and inservice teachers to be prepared to understand the goals and benefits of inclusive education for all students. It also recommended that school divisions be required to conduct division-wide assessment and create division wide-plans to enhance inclusive practice.</a:t>
            </a:r>
            <a:endParaRPr sz="1700"/>
          </a:p>
          <a:p>
            <a:pPr marL="0" lvl="0" indent="0" algn="l" rtl="0">
              <a:lnSpc>
                <a:spcPct val="115000"/>
              </a:lnSpc>
              <a:spcBef>
                <a:spcPts val="1200"/>
              </a:spcBef>
              <a:spcAft>
                <a:spcPts val="0"/>
              </a:spcAft>
              <a:buNone/>
            </a:pPr>
            <a:r>
              <a:rPr lang="en-US" sz="1700"/>
              <a:t>The report also pointed</a:t>
            </a:r>
            <a:r>
              <a:rPr lang="en-US" sz="1700">
                <a:solidFill>
                  <a:srgbClr val="1D1D1D"/>
                </a:solidFill>
                <a:highlight>
                  <a:srgbClr val="FFFFFF"/>
                </a:highlight>
              </a:rPr>
              <a:t> out that Virginia relies on out-of-school placements to a greater degree than 37 other states, and cites the  current CSA funding policies as a key factor in hampering school divisions’ ability to serve children with special needs in their local schools. They recommended that control of these funds be returned to the VDOE and that significant revisions in the funding mechanism occur. </a:t>
            </a:r>
            <a:r>
              <a:rPr lang="en-US" sz="1700" u="sng">
                <a:solidFill>
                  <a:schemeClr val="hlink"/>
                </a:solidFill>
                <a:hlinkClick r:id="rId6"/>
              </a:rPr>
              <a:t>https://www.vaco.org/jlarc-releases-report-on-childrens-services-act/</a:t>
            </a:r>
            <a:endParaRPr sz="1700" u="sng">
              <a:solidFill>
                <a:schemeClr val="hlink"/>
              </a:solidFill>
            </a:endParaRPr>
          </a:p>
          <a:p>
            <a:pPr marL="0" lvl="0" indent="0" algn="l" rtl="0">
              <a:lnSpc>
                <a:spcPct val="115000"/>
              </a:lnSpc>
              <a:spcBef>
                <a:spcPts val="1200"/>
              </a:spcBef>
              <a:spcAft>
                <a:spcPts val="1200"/>
              </a:spcAft>
              <a:buNone/>
            </a:pPr>
            <a:endParaRPr sz="1650"/>
          </a:p>
        </p:txBody>
      </p:sp>
      <p:sp>
        <p:nvSpPr>
          <p:cNvPr id="244" name="Google Shape;244;ge5115c7120_0_6"/>
          <p:cNvSpPr txBox="1">
            <a:spLocks noGrp="1"/>
          </p:cNvSpPr>
          <p:nvPr>
            <p:ph type="sldNum" idx="12"/>
          </p:nvPr>
        </p:nvSpPr>
        <p:spPr>
          <a:xfrm>
            <a:off x="8610600" y="6356350"/>
            <a:ext cx="27432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22"/>
          <p:cNvSpPr/>
          <p:nvPr/>
        </p:nvSpPr>
        <p:spPr>
          <a:xfrm>
            <a:off x="727950" y="312232"/>
            <a:ext cx="10200245" cy="1658900"/>
          </a:xfrm>
          <a:prstGeom prst="rightArrow">
            <a:avLst>
              <a:gd name="adj1" fmla="val 50000"/>
              <a:gd name="adj2" fmla="val 50000"/>
            </a:avLst>
          </a:prstGeom>
          <a:solidFill>
            <a:schemeClr val="accent1"/>
          </a:solidFill>
          <a:ln w="25400" cap="flat" cmpd="sng">
            <a:solidFill>
              <a:srgbClr val="42719B"/>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50" name="Google Shape;250;p22"/>
          <p:cNvSpPr txBox="1">
            <a:spLocks noGrp="1"/>
          </p:cNvSpPr>
          <p:nvPr>
            <p:ph type="title"/>
          </p:nvPr>
        </p:nvSpPr>
        <p:spPr>
          <a:xfrm>
            <a:off x="727950" y="687182"/>
            <a:ext cx="8610600" cy="9090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1800"/>
              <a:buNone/>
            </a:pPr>
            <a:r>
              <a:rPr lang="en-US" sz="4800" i="1"/>
              <a:t>Moving Forward</a:t>
            </a:r>
            <a:endParaRPr sz="4800" i="1"/>
          </a:p>
        </p:txBody>
      </p:sp>
      <p:sp>
        <p:nvSpPr>
          <p:cNvPr id="251" name="Google Shape;251;p22"/>
          <p:cNvSpPr txBox="1">
            <a:spLocks noGrp="1"/>
          </p:cNvSpPr>
          <p:nvPr>
            <p:ph type="body" idx="1"/>
          </p:nvPr>
        </p:nvSpPr>
        <p:spPr>
          <a:xfrm>
            <a:off x="727950" y="1917870"/>
            <a:ext cx="10736100" cy="459191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SzPts val="1800"/>
              <a:buNone/>
            </a:pPr>
            <a:r>
              <a:rPr lang="en-US" sz="3000" b="1"/>
              <a:t>Make a division commitment to increase the number of students included </a:t>
            </a:r>
            <a:r>
              <a:rPr lang="en-US" sz="3000"/>
              <a:t>in our general education classrooms for 80% or more of the school day.</a:t>
            </a:r>
            <a:endParaRPr sz="3000"/>
          </a:p>
          <a:p>
            <a:pPr marL="0" lvl="0" indent="0" algn="l" rtl="0">
              <a:lnSpc>
                <a:spcPct val="90000"/>
              </a:lnSpc>
              <a:spcBef>
                <a:spcPts val="1000"/>
              </a:spcBef>
              <a:spcAft>
                <a:spcPts val="0"/>
              </a:spcAft>
              <a:buSzPts val="1800"/>
              <a:buNone/>
            </a:pPr>
            <a:endParaRPr sz="3000" b="1"/>
          </a:p>
          <a:p>
            <a:pPr marL="0" lvl="0" indent="0" algn="l" rtl="0">
              <a:lnSpc>
                <a:spcPct val="90000"/>
              </a:lnSpc>
              <a:spcBef>
                <a:spcPts val="1000"/>
              </a:spcBef>
              <a:spcAft>
                <a:spcPts val="0"/>
              </a:spcAft>
              <a:buSzPts val="1800"/>
              <a:buNone/>
            </a:pPr>
            <a:r>
              <a:rPr lang="en-US" sz="3000" b="1"/>
              <a:t>Create a Framework </a:t>
            </a:r>
            <a:r>
              <a:rPr lang="en-US" sz="3000"/>
              <a:t>for Inclusion and develop division-wide and individual school Inclusion Action Plans that:</a:t>
            </a:r>
            <a:endParaRPr sz="3000"/>
          </a:p>
          <a:p>
            <a:pPr marL="457200" lvl="0" indent="-457200" algn="l" rtl="0">
              <a:lnSpc>
                <a:spcPct val="90000"/>
              </a:lnSpc>
              <a:spcBef>
                <a:spcPts val="1000"/>
              </a:spcBef>
              <a:spcAft>
                <a:spcPts val="0"/>
              </a:spcAft>
              <a:buSzPts val="3000"/>
              <a:buChar char="•"/>
            </a:pPr>
            <a:r>
              <a:rPr lang="en-US" sz="3000"/>
              <a:t>Creates a Culture</a:t>
            </a:r>
            <a:r>
              <a:rPr lang="en-US" sz="3000" b="1"/>
              <a:t> </a:t>
            </a:r>
            <a:r>
              <a:rPr lang="en-US" sz="3000"/>
              <a:t>of Inclusion</a:t>
            </a:r>
            <a:endParaRPr sz="3000"/>
          </a:p>
          <a:p>
            <a:pPr marL="457200" lvl="0" indent="-457200" algn="l" rtl="0">
              <a:lnSpc>
                <a:spcPct val="90000"/>
              </a:lnSpc>
              <a:spcBef>
                <a:spcPts val="1000"/>
              </a:spcBef>
              <a:spcAft>
                <a:spcPts val="0"/>
              </a:spcAft>
              <a:buSzPts val="3000"/>
              <a:buChar char="•"/>
            </a:pPr>
            <a:r>
              <a:rPr lang="en-US" sz="3000"/>
              <a:t>Enhances special education/general education collaboration</a:t>
            </a:r>
            <a:endParaRPr sz="3000"/>
          </a:p>
          <a:p>
            <a:pPr marL="457200" lvl="0" indent="-457200" algn="l" rtl="0">
              <a:lnSpc>
                <a:spcPct val="90000"/>
              </a:lnSpc>
              <a:spcBef>
                <a:spcPts val="1000"/>
              </a:spcBef>
              <a:spcAft>
                <a:spcPts val="0"/>
              </a:spcAft>
              <a:buSzPts val="3000"/>
              <a:buChar char="•"/>
            </a:pPr>
            <a:r>
              <a:rPr lang="en-US" sz="3000"/>
              <a:t>Builds capacity for inclusive practices</a:t>
            </a:r>
            <a:endParaRPr sz="4400" i="1"/>
          </a:p>
          <a:p>
            <a:pPr marL="457200" lvl="0" indent="-342900" algn="l" rtl="0">
              <a:lnSpc>
                <a:spcPct val="90000"/>
              </a:lnSpc>
              <a:spcBef>
                <a:spcPts val="1000"/>
              </a:spcBef>
              <a:spcAft>
                <a:spcPts val="0"/>
              </a:spcAft>
              <a:buSzPts val="1800"/>
              <a:buNone/>
            </a:pPr>
            <a:endParaRPr sz="4400" i="1">
              <a:highlight>
                <a:srgbClr val="FFFF00"/>
              </a:highlight>
            </a:endParaRPr>
          </a:p>
        </p:txBody>
      </p:sp>
      <p:sp>
        <p:nvSpPr>
          <p:cNvPr id="252" name="Google Shape;252;p22"/>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pic>
        <p:nvPicPr>
          <p:cNvPr id="257" name="Google Shape;257;g76af5a7baf_0_2"/>
          <p:cNvPicPr preferRelativeResize="0"/>
          <p:nvPr/>
        </p:nvPicPr>
        <p:blipFill rotWithShape="1">
          <a:blip r:embed="rId3">
            <a:alphaModFix/>
          </a:blip>
          <a:srcRect t="-1482" b="49813"/>
          <a:stretch/>
        </p:blipFill>
        <p:spPr>
          <a:xfrm>
            <a:off x="0" y="5199402"/>
            <a:ext cx="12192001" cy="1658598"/>
          </a:xfrm>
          <a:prstGeom prst="rect">
            <a:avLst/>
          </a:prstGeom>
          <a:noFill/>
          <a:ln>
            <a:noFill/>
          </a:ln>
        </p:spPr>
      </p:pic>
      <p:sp>
        <p:nvSpPr>
          <p:cNvPr id="258" name="Google Shape;258;g76af5a7baf_0_2"/>
          <p:cNvSpPr txBox="1">
            <a:spLocks noGrp="1"/>
          </p:cNvSpPr>
          <p:nvPr>
            <p:ph type="ctrTitle" idx="4294967295"/>
          </p:nvPr>
        </p:nvSpPr>
        <p:spPr>
          <a:xfrm>
            <a:off x="0" y="2663758"/>
            <a:ext cx="12192000" cy="842100"/>
          </a:xfrm>
          <a:prstGeom prst="rect">
            <a:avLst/>
          </a:prstGeom>
          <a:no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1"/>
              </a:buClr>
              <a:buSzPts val="4860"/>
              <a:buFont typeface="Calibri"/>
              <a:buNone/>
            </a:pPr>
            <a:r>
              <a:rPr lang="en-US" sz="3600" b="0" i="0" u="none" strike="noStrike" cap="none">
                <a:solidFill>
                  <a:schemeClr val="dk1"/>
                </a:solidFill>
                <a:latin typeface="Calibri"/>
                <a:ea typeface="Calibri"/>
                <a:cs typeface="Calibri"/>
                <a:sym typeface="Calibri"/>
              </a:rPr>
              <a:t>Thank you to our friends at PEATC, </a:t>
            </a:r>
            <a:endParaRPr sz="3600" b="0" i="0" u="none" strike="noStrike" cap="none">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4860"/>
              <a:buFont typeface="Calibri"/>
              <a:buNone/>
            </a:pPr>
            <a:r>
              <a:rPr lang="en-US" sz="3600" b="0" i="0" u="none" strike="noStrike" cap="none">
                <a:solidFill>
                  <a:schemeClr val="dk1"/>
                </a:solidFill>
                <a:latin typeface="Calibri"/>
                <a:ea typeface="Calibri"/>
                <a:cs typeface="Calibri"/>
                <a:sym typeface="Calibri"/>
              </a:rPr>
              <a:t>the Virginia Parent Educational Advocacy Training Center, </a:t>
            </a:r>
            <a:endParaRPr sz="3600" b="0" i="0" u="none" strike="noStrike" cap="none">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4860"/>
              <a:buFont typeface="Calibri"/>
              <a:buNone/>
            </a:pPr>
            <a:r>
              <a:rPr lang="en-US" sz="3600" b="0" i="0" u="none" strike="noStrike" cap="none">
                <a:solidFill>
                  <a:schemeClr val="dk1"/>
                </a:solidFill>
                <a:latin typeface="Calibri"/>
                <a:ea typeface="Calibri"/>
                <a:cs typeface="Calibri"/>
                <a:sym typeface="Calibri"/>
              </a:rPr>
              <a:t>for their collaboration on this project!</a:t>
            </a:r>
            <a:endParaRPr sz="3600" b="1" i="0" u="none" strike="noStrike" cap="none">
              <a:solidFill>
                <a:schemeClr val="dk1"/>
              </a:solidFill>
              <a:latin typeface="Times New Roman"/>
              <a:ea typeface="Times New Roman"/>
              <a:cs typeface="Times New Roman"/>
              <a:sym typeface="Times New Roman"/>
            </a:endParaRPr>
          </a:p>
        </p:txBody>
      </p:sp>
      <p:sp>
        <p:nvSpPr>
          <p:cNvPr id="259" name="Google Shape;259;g76af5a7baf_0_2"/>
          <p:cNvSpPr txBox="1">
            <a:spLocks noGrp="1"/>
          </p:cNvSpPr>
          <p:nvPr>
            <p:ph type="subTitle" idx="1"/>
          </p:nvPr>
        </p:nvSpPr>
        <p:spPr>
          <a:xfrm>
            <a:off x="1524000" y="4071605"/>
            <a:ext cx="9144000" cy="1545600"/>
          </a:xfrm>
          <a:prstGeom prst="rect">
            <a:avLst/>
          </a:prstGeom>
          <a:noFill/>
          <a:ln>
            <a:noFill/>
          </a:ln>
        </p:spPr>
        <p:txBody>
          <a:bodyPr spcFirstLastPara="1" wrap="square" lIns="91425" tIns="45700" rIns="91425" bIns="45700" anchor="t" anchorCtr="0">
            <a:noAutofit/>
          </a:bodyPr>
          <a:lstStyle/>
          <a:p>
            <a:pPr marL="0" lvl="0" indent="0" algn="ctr" rtl="0">
              <a:lnSpc>
                <a:spcPct val="70000"/>
              </a:lnSpc>
              <a:spcBef>
                <a:spcPts val="0"/>
              </a:spcBef>
              <a:spcAft>
                <a:spcPts val="0"/>
              </a:spcAft>
              <a:buClr>
                <a:schemeClr val="dk1"/>
              </a:buClr>
              <a:buSzPts val="2400"/>
              <a:buNone/>
            </a:pPr>
            <a:r>
              <a:rPr lang="en-US" sz="2400">
                <a:latin typeface="Times New Roman"/>
                <a:ea typeface="Times New Roman"/>
                <a:cs typeface="Times New Roman"/>
                <a:sym typeface="Times New Roman"/>
              </a:rPr>
              <a:t>8003 Forbes Place, Suite 310</a:t>
            </a:r>
            <a:endParaRPr/>
          </a:p>
          <a:p>
            <a:pPr marL="0" lvl="0" indent="0" algn="ctr" rtl="0">
              <a:lnSpc>
                <a:spcPct val="70000"/>
              </a:lnSpc>
              <a:spcBef>
                <a:spcPts val="1000"/>
              </a:spcBef>
              <a:spcAft>
                <a:spcPts val="0"/>
              </a:spcAft>
              <a:buClr>
                <a:schemeClr val="dk1"/>
              </a:buClr>
              <a:buSzPts val="2400"/>
              <a:buNone/>
            </a:pPr>
            <a:r>
              <a:rPr lang="en-US" sz="2400">
                <a:latin typeface="Times New Roman"/>
                <a:ea typeface="Times New Roman"/>
                <a:cs typeface="Times New Roman"/>
                <a:sym typeface="Times New Roman"/>
              </a:rPr>
              <a:t>Springfield, VA 22151</a:t>
            </a:r>
            <a:endParaRPr/>
          </a:p>
          <a:p>
            <a:pPr marL="0" lvl="0" indent="0" algn="ctr" rtl="0">
              <a:lnSpc>
                <a:spcPct val="70000"/>
              </a:lnSpc>
              <a:spcBef>
                <a:spcPts val="1000"/>
              </a:spcBef>
              <a:spcAft>
                <a:spcPts val="0"/>
              </a:spcAft>
              <a:buClr>
                <a:schemeClr val="dk1"/>
              </a:buClr>
              <a:buSzPts val="2400"/>
              <a:buNone/>
            </a:pPr>
            <a:r>
              <a:rPr lang="en-US" sz="2400">
                <a:latin typeface="Times New Roman"/>
                <a:ea typeface="Times New Roman"/>
                <a:cs typeface="Times New Roman"/>
                <a:sym typeface="Times New Roman"/>
              </a:rPr>
              <a:t>703-923-0010 / 800-869-6782</a:t>
            </a:r>
            <a:endParaRPr/>
          </a:p>
          <a:p>
            <a:pPr marL="0" lvl="0" indent="0" algn="ctr" rtl="0">
              <a:lnSpc>
                <a:spcPct val="70000"/>
              </a:lnSpc>
              <a:spcBef>
                <a:spcPts val="1000"/>
              </a:spcBef>
              <a:spcAft>
                <a:spcPts val="0"/>
              </a:spcAft>
              <a:buClr>
                <a:schemeClr val="dk1"/>
              </a:buClr>
              <a:buSzPts val="2400"/>
              <a:buNone/>
            </a:pPr>
            <a:r>
              <a:rPr lang="en-US" sz="2400" u="sng">
                <a:solidFill>
                  <a:schemeClr val="hlink"/>
                </a:solidFill>
                <a:latin typeface="Times New Roman"/>
                <a:ea typeface="Times New Roman"/>
                <a:cs typeface="Times New Roman"/>
                <a:sym typeface="Times New Roman"/>
                <a:hlinkClick r:id="rId4"/>
              </a:rPr>
              <a:t>www.peatc.org</a:t>
            </a:r>
            <a:endParaRPr sz="2400">
              <a:latin typeface="Times New Roman"/>
              <a:ea typeface="Times New Roman"/>
              <a:cs typeface="Times New Roman"/>
              <a:sym typeface="Times New Roman"/>
            </a:endParaRPr>
          </a:p>
          <a:p>
            <a:pPr marL="0" lvl="0" indent="0" algn="ctr" rtl="0">
              <a:lnSpc>
                <a:spcPct val="70000"/>
              </a:lnSpc>
              <a:spcBef>
                <a:spcPts val="1000"/>
              </a:spcBef>
              <a:spcAft>
                <a:spcPts val="0"/>
              </a:spcAft>
              <a:buClr>
                <a:schemeClr val="dk1"/>
              </a:buClr>
              <a:buSzPts val="2400"/>
              <a:buNone/>
            </a:pPr>
            <a:endParaRPr sz="2400">
              <a:latin typeface="Times New Roman"/>
              <a:ea typeface="Times New Roman"/>
              <a:cs typeface="Times New Roman"/>
              <a:sym typeface="Times New Roman"/>
            </a:endParaRPr>
          </a:p>
          <a:p>
            <a:pPr marL="0" lvl="0" indent="0" algn="ctr" rtl="0">
              <a:lnSpc>
                <a:spcPct val="70000"/>
              </a:lnSpc>
              <a:spcBef>
                <a:spcPts val="1000"/>
              </a:spcBef>
              <a:spcAft>
                <a:spcPts val="0"/>
              </a:spcAft>
              <a:buClr>
                <a:schemeClr val="dk1"/>
              </a:buClr>
              <a:buSzPts val="600"/>
              <a:buNone/>
            </a:pPr>
            <a:endParaRPr sz="600"/>
          </a:p>
        </p:txBody>
      </p:sp>
      <p:pic>
        <p:nvPicPr>
          <p:cNvPr id="260" name="Google Shape;260;g76af5a7baf_0_2"/>
          <p:cNvPicPr preferRelativeResize="0"/>
          <p:nvPr/>
        </p:nvPicPr>
        <p:blipFill rotWithShape="1">
          <a:blip r:embed="rId5">
            <a:alphaModFix/>
          </a:blip>
          <a:srcRect l="6016" t="4674" r="6015" b="6286"/>
          <a:stretch/>
        </p:blipFill>
        <p:spPr>
          <a:xfrm>
            <a:off x="804020" y="233787"/>
            <a:ext cx="1989221" cy="2013479"/>
          </a:xfrm>
          <a:prstGeom prst="rect">
            <a:avLst/>
          </a:prstGeom>
          <a:noFill/>
          <a:ln>
            <a:noFill/>
          </a:ln>
        </p:spPr>
      </p:pic>
      <p:pic>
        <p:nvPicPr>
          <p:cNvPr id="261" name="Google Shape;261;g76af5a7baf_0_2"/>
          <p:cNvPicPr preferRelativeResize="0"/>
          <p:nvPr/>
        </p:nvPicPr>
        <p:blipFill rotWithShape="1">
          <a:blip r:embed="rId6">
            <a:alphaModFix/>
          </a:blip>
          <a:srcRect t="15275"/>
          <a:stretch/>
        </p:blipFill>
        <p:spPr>
          <a:xfrm flipH="1">
            <a:off x="0" y="0"/>
            <a:ext cx="12192000" cy="2313913"/>
          </a:xfrm>
          <a:prstGeom prst="rect">
            <a:avLst/>
          </a:prstGeom>
          <a:noFill/>
          <a:ln>
            <a:noFill/>
          </a:ln>
        </p:spPr>
      </p:pic>
      <p:pic>
        <p:nvPicPr>
          <p:cNvPr id="262" name="Google Shape;262;g76af5a7baf_0_2">
            <a:hlinkClick r:id="rId7"/>
          </p:cNvPr>
          <p:cNvPicPr preferRelativeResize="0"/>
          <p:nvPr/>
        </p:nvPicPr>
        <p:blipFill rotWithShape="1">
          <a:blip r:embed="rId8">
            <a:alphaModFix/>
          </a:blip>
          <a:srcRect l="14299" t="14955" r="14413" b="13106"/>
          <a:stretch/>
        </p:blipFill>
        <p:spPr>
          <a:xfrm>
            <a:off x="5387961" y="5604378"/>
            <a:ext cx="420476" cy="424323"/>
          </a:xfrm>
          <a:prstGeom prst="rect">
            <a:avLst/>
          </a:prstGeom>
          <a:noFill/>
          <a:ln>
            <a:noFill/>
          </a:ln>
        </p:spPr>
      </p:pic>
      <p:pic>
        <p:nvPicPr>
          <p:cNvPr id="263" name="Google Shape;263;g76af5a7baf_0_2">
            <a:hlinkClick r:id="rId9"/>
          </p:cNvPr>
          <p:cNvPicPr preferRelativeResize="0"/>
          <p:nvPr/>
        </p:nvPicPr>
        <p:blipFill rotWithShape="1">
          <a:blip r:embed="rId10">
            <a:alphaModFix/>
          </a:blip>
          <a:srcRect/>
          <a:stretch/>
        </p:blipFill>
        <p:spPr>
          <a:xfrm>
            <a:off x="5891593" y="5605620"/>
            <a:ext cx="408814" cy="408814"/>
          </a:xfrm>
          <a:prstGeom prst="rect">
            <a:avLst/>
          </a:prstGeom>
          <a:noFill/>
          <a:ln>
            <a:noFill/>
          </a:ln>
        </p:spPr>
      </p:pic>
      <p:pic>
        <p:nvPicPr>
          <p:cNvPr id="264" name="Google Shape;264;g76af5a7baf_0_2">
            <a:hlinkClick r:id="rId11"/>
          </p:cNvPr>
          <p:cNvPicPr preferRelativeResize="0"/>
          <p:nvPr/>
        </p:nvPicPr>
        <p:blipFill rotWithShape="1">
          <a:blip r:embed="rId12">
            <a:alphaModFix/>
          </a:blip>
          <a:srcRect l="4874" t="3119" r="5197" b="4577"/>
          <a:stretch/>
        </p:blipFill>
        <p:spPr>
          <a:xfrm>
            <a:off x="6383563" y="5604378"/>
            <a:ext cx="399540" cy="41005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3"/>
          <p:cNvSpPr txBox="1">
            <a:spLocks noGrp="1"/>
          </p:cNvSpPr>
          <p:nvPr>
            <p:ph type="ctrTitle"/>
          </p:nvPr>
        </p:nvSpPr>
        <p:spPr>
          <a:xfrm>
            <a:off x="430125" y="583700"/>
            <a:ext cx="11565300" cy="10515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a:t>The 3 Big Questions for Today</a:t>
            </a:r>
            <a:endParaRPr/>
          </a:p>
        </p:txBody>
      </p:sp>
      <p:sp>
        <p:nvSpPr>
          <p:cNvPr id="164" name="Google Shape;164;p3"/>
          <p:cNvSpPr txBox="1">
            <a:spLocks noGrp="1"/>
          </p:cNvSpPr>
          <p:nvPr>
            <p:ph type="subTitle" idx="1"/>
          </p:nvPr>
        </p:nvSpPr>
        <p:spPr>
          <a:xfrm>
            <a:off x="1640775" y="1788350"/>
            <a:ext cx="9144000" cy="2583900"/>
          </a:xfrm>
          <a:prstGeom prst="rect">
            <a:avLst/>
          </a:prstGeom>
          <a:noFill/>
          <a:ln>
            <a:noFill/>
          </a:ln>
        </p:spPr>
        <p:txBody>
          <a:bodyPr spcFirstLastPara="1" wrap="square" lIns="91425" tIns="45700" rIns="91425" bIns="45700" anchor="t" anchorCtr="0">
            <a:normAutofit/>
          </a:bodyPr>
          <a:lstStyle/>
          <a:p>
            <a:pPr marL="0" lvl="0" indent="0" algn="ctr" rtl="0">
              <a:lnSpc>
                <a:spcPct val="100000"/>
              </a:lnSpc>
              <a:spcBef>
                <a:spcPts val="0"/>
              </a:spcBef>
              <a:spcAft>
                <a:spcPts val="0"/>
              </a:spcAft>
              <a:buClr>
                <a:schemeClr val="dk1"/>
              </a:buClr>
              <a:buSzPts val="2400"/>
              <a:buNone/>
            </a:pPr>
            <a:r>
              <a:rPr lang="en-US" sz="3600"/>
              <a:t>What is Inclusive Education?</a:t>
            </a:r>
            <a:endParaRPr sz="3600"/>
          </a:p>
          <a:p>
            <a:pPr marL="0" lvl="0" indent="0" algn="ctr" rtl="0">
              <a:lnSpc>
                <a:spcPct val="100000"/>
              </a:lnSpc>
              <a:spcBef>
                <a:spcPts val="0"/>
              </a:spcBef>
              <a:spcAft>
                <a:spcPts val="0"/>
              </a:spcAft>
              <a:buClr>
                <a:schemeClr val="dk1"/>
              </a:buClr>
              <a:buSzPts val="2400"/>
              <a:buNone/>
            </a:pPr>
            <a:r>
              <a:rPr lang="en-US" sz="3600"/>
              <a:t>Why is it important for our school?</a:t>
            </a:r>
            <a:endParaRPr sz="3600"/>
          </a:p>
          <a:p>
            <a:pPr marL="0" lvl="0" indent="0" algn="ctr" rtl="0">
              <a:lnSpc>
                <a:spcPct val="100000"/>
              </a:lnSpc>
              <a:spcBef>
                <a:spcPts val="0"/>
              </a:spcBef>
              <a:spcAft>
                <a:spcPts val="0"/>
              </a:spcAft>
              <a:buClr>
                <a:schemeClr val="dk1"/>
              </a:buClr>
              <a:buSzPts val="2400"/>
              <a:buNone/>
            </a:pPr>
            <a:r>
              <a:rPr lang="en-US" sz="3600"/>
              <a:t>Why do we need to take action now?</a:t>
            </a:r>
            <a:endParaRPr sz="3600"/>
          </a:p>
        </p:txBody>
      </p:sp>
      <p:pic>
        <p:nvPicPr>
          <p:cNvPr id="165" name="Google Shape;165;p3"/>
          <p:cNvPicPr preferRelativeResize="0"/>
          <p:nvPr/>
        </p:nvPicPr>
        <p:blipFill rotWithShape="1">
          <a:blip r:embed="rId3">
            <a:alphaModFix/>
          </a:blip>
          <a:srcRect/>
          <a:stretch/>
        </p:blipFill>
        <p:spPr>
          <a:xfrm>
            <a:off x="717279" y="4372250"/>
            <a:ext cx="2371725" cy="1924050"/>
          </a:xfrm>
          <a:prstGeom prst="rect">
            <a:avLst/>
          </a:prstGeom>
          <a:noFill/>
          <a:ln>
            <a:noFill/>
          </a:ln>
        </p:spPr>
      </p:pic>
      <p:pic>
        <p:nvPicPr>
          <p:cNvPr id="166" name="Google Shape;166;p3"/>
          <p:cNvPicPr preferRelativeResize="0"/>
          <p:nvPr/>
        </p:nvPicPr>
        <p:blipFill rotWithShape="1">
          <a:blip r:embed="rId3">
            <a:alphaModFix/>
          </a:blip>
          <a:srcRect/>
          <a:stretch/>
        </p:blipFill>
        <p:spPr>
          <a:xfrm>
            <a:off x="8853953" y="4372250"/>
            <a:ext cx="2371725" cy="1924050"/>
          </a:xfrm>
          <a:prstGeom prst="rect">
            <a:avLst/>
          </a:prstGeom>
          <a:noFill/>
          <a:ln>
            <a:noFill/>
          </a:ln>
        </p:spPr>
      </p:pic>
      <p:pic>
        <p:nvPicPr>
          <p:cNvPr id="167" name="Google Shape;167;p3"/>
          <p:cNvPicPr preferRelativeResize="0"/>
          <p:nvPr/>
        </p:nvPicPr>
        <p:blipFill rotWithShape="1">
          <a:blip r:embed="rId3">
            <a:alphaModFix/>
          </a:blip>
          <a:srcRect/>
          <a:stretch/>
        </p:blipFill>
        <p:spPr>
          <a:xfrm>
            <a:off x="4834618" y="4372250"/>
            <a:ext cx="2371725" cy="19240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g5ed36805e0_0_0"/>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1800"/>
              <a:buNone/>
            </a:pPr>
            <a:r>
              <a:rPr lang="en-US" sz="4800"/>
              <a:t>What is Special Education?</a:t>
            </a:r>
            <a:endParaRPr sz="4800"/>
          </a:p>
        </p:txBody>
      </p:sp>
      <p:sp>
        <p:nvSpPr>
          <p:cNvPr id="173" name="Google Shape;173;g5ed36805e0_0_0"/>
          <p:cNvSpPr txBox="1">
            <a:spLocks noGrp="1"/>
          </p:cNvSpPr>
          <p:nvPr>
            <p:ph type="body" idx="1"/>
          </p:nvPr>
        </p:nvSpPr>
        <p:spPr>
          <a:xfrm>
            <a:off x="263850" y="1279111"/>
            <a:ext cx="11664300" cy="4826700"/>
          </a:xfrm>
          <a:prstGeom prst="rect">
            <a:avLst/>
          </a:prstGeom>
          <a:noFill/>
          <a:ln>
            <a:noFill/>
          </a:ln>
        </p:spPr>
        <p:txBody>
          <a:bodyPr spcFirstLastPara="1" wrap="square" lIns="91425" tIns="45700" rIns="91425" bIns="45700" anchor="t" anchorCtr="0">
            <a:noAutofit/>
          </a:bodyPr>
          <a:lstStyle/>
          <a:p>
            <a:pPr marL="0" lvl="0" indent="0" algn="l" rtl="0">
              <a:lnSpc>
                <a:spcPct val="200000"/>
              </a:lnSpc>
              <a:spcBef>
                <a:spcPts val="0"/>
              </a:spcBef>
              <a:spcAft>
                <a:spcPts val="800"/>
              </a:spcAft>
              <a:buClr>
                <a:schemeClr val="dk1"/>
              </a:buClr>
              <a:buSzPts val="1100"/>
              <a:buFont typeface="Arial"/>
              <a:buNone/>
            </a:pPr>
            <a:r>
              <a:rPr lang="en-US">
                <a:solidFill>
                  <a:srgbClr val="333333"/>
                </a:solidFill>
                <a:highlight>
                  <a:srgbClr val="FFFFFF"/>
                </a:highlight>
              </a:rPr>
              <a:t>Special education</a:t>
            </a:r>
            <a:r>
              <a:rPr lang="en-US">
                <a:highlight>
                  <a:srgbClr val="FFFFFF"/>
                </a:highlight>
              </a:rPr>
              <a:t> is the implementation of </a:t>
            </a:r>
            <a:r>
              <a:rPr lang="en-US" b="1">
                <a:highlight>
                  <a:srgbClr val="FFFFFF"/>
                </a:highlight>
              </a:rPr>
              <a:t>specially designed instruction</a:t>
            </a:r>
            <a:r>
              <a:rPr lang="en-US">
                <a:highlight>
                  <a:srgbClr val="FFFFFF"/>
                </a:highlight>
              </a:rPr>
              <a:t>, at no cost to the parent(s), to meet the unique needs of a child with a disability (§ 22.1-213 of the </a:t>
            </a:r>
            <a:r>
              <a:rPr lang="en-US" i="1">
                <a:highlight>
                  <a:srgbClr val="FFFFFF"/>
                </a:highlight>
              </a:rPr>
              <a:t>Code of Virginia</a:t>
            </a:r>
            <a:r>
              <a:rPr lang="en-US">
                <a:highlight>
                  <a:srgbClr val="FFFFFF"/>
                </a:highlight>
              </a:rPr>
              <a:t>; 34 CFR 300.39). </a:t>
            </a:r>
            <a:r>
              <a:rPr lang="en-US">
                <a:solidFill>
                  <a:srgbClr val="333333"/>
                </a:solidFill>
                <a:highlight>
                  <a:srgbClr val="FFFFFF"/>
                </a:highlight>
              </a:rPr>
              <a:t>Specially designed instruction</a:t>
            </a:r>
            <a:r>
              <a:rPr lang="en-US">
                <a:highlight>
                  <a:srgbClr val="FFFFFF"/>
                </a:highlight>
              </a:rPr>
              <a:t> addresses the unique individual needs of the child that result from the child's disability and </a:t>
            </a:r>
            <a:r>
              <a:rPr lang="en-US" b="1">
                <a:highlight>
                  <a:srgbClr val="FFFFFF"/>
                </a:highlight>
              </a:rPr>
              <a:t>ensures access to the general curriculum and the same educational standards that apply to all children</a:t>
            </a:r>
            <a:r>
              <a:rPr lang="en-US">
                <a:highlight>
                  <a:srgbClr val="FFFFFF"/>
                </a:highlight>
              </a:rPr>
              <a:t> (34 CFR 300.39(b)(3)). </a:t>
            </a:r>
            <a:endParaRPr/>
          </a:p>
        </p:txBody>
      </p:sp>
      <p:sp>
        <p:nvSpPr>
          <p:cNvPr id="174" name="Google Shape;174;g5ed36805e0_0_0"/>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4"/>
          <p:cNvSpPr txBox="1">
            <a:spLocks noGrp="1"/>
          </p:cNvSpPr>
          <p:nvPr>
            <p:ph type="title"/>
          </p:nvPr>
        </p:nvSpPr>
        <p:spPr>
          <a:xfrm>
            <a:off x="838200" y="267124"/>
            <a:ext cx="10515600" cy="13257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400"/>
              <a:buFont typeface="Calibri"/>
              <a:buNone/>
            </a:pPr>
            <a:r>
              <a:rPr lang="en-US" sz="4800"/>
              <a:t>What is Inclusive Education?</a:t>
            </a:r>
            <a:endParaRPr sz="4800"/>
          </a:p>
        </p:txBody>
      </p:sp>
      <p:grpSp>
        <p:nvGrpSpPr>
          <p:cNvPr id="180" name="Google Shape;180;p4"/>
          <p:cNvGrpSpPr/>
          <p:nvPr/>
        </p:nvGrpSpPr>
        <p:grpSpPr>
          <a:xfrm>
            <a:off x="7420081" y="1464211"/>
            <a:ext cx="4205190" cy="4129049"/>
            <a:chOff x="1057901" y="47807"/>
            <a:chExt cx="3950761" cy="3728934"/>
          </a:xfrm>
        </p:grpSpPr>
        <p:sp>
          <p:nvSpPr>
            <p:cNvPr id="181" name="Google Shape;181;p4"/>
            <p:cNvSpPr/>
            <p:nvPr/>
          </p:nvSpPr>
          <p:spPr>
            <a:xfrm>
              <a:off x="1885932" y="47807"/>
              <a:ext cx="2294700" cy="2294700"/>
            </a:xfrm>
            <a:prstGeom prst="ellipse">
              <a:avLst/>
            </a:prstGeom>
            <a:solidFill>
              <a:srgbClr val="4F81BD">
                <a:alpha val="83529"/>
              </a:srgbClr>
            </a:solidFill>
            <a:ln w="254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182" name="Google Shape;182;p4"/>
            <p:cNvSpPr txBox="1"/>
            <p:nvPr/>
          </p:nvSpPr>
          <p:spPr>
            <a:xfrm>
              <a:off x="2191901" y="449393"/>
              <a:ext cx="1682700" cy="1032600"/>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rgbClr val="FFFFFF"/>
                </a:buClr>
                <a:buSzPts val="2300"/>
                <a:buFont typeface="Calibri"/>
                <a:buNone/>
              </a:pPr>
              <a:r>
                <a:rPr lang="en-US" sz="2300" b="1" i="0" u="none" strike="noStrike" cap="none">
                  <a:solidFill>
                    <a:srgbClr val="FFFFFF"/>
                  </a:solidFill>
                  <a:latin typeface="Calibri"/>
                  <a:ea typeface="Calibri"/>
                  <a:cs typeface="Calibri"/>
                  <a:sym typeface="Calibri"/>
                </a:rPr>
                <a:t>Academic Inclusion</a:t>
              </a:r>
              <a:endParaRPr sz="1800" b="0" i="0" u="none" strike="noStrike" cap="none">
                <a:solidFill>
                  <a:srgbClr val="000000"/>
                </a:solidFill>
                <a:latin typeface="Calibri"/>
                <a:ea typeface="Calibri"/>
                <a:cs typeface="Calibri"/>
                <a:sym typeface="Calibri"/>
              </a:endParaRPr>
            </a:p>
          </p:txBody>
        </p:sp>
        <p:sp>
          <p:nvSpPr>
            <p:cNvPr id="183" name="Google Shape;183;p4"/>
            <p:cNvSpPr/>
            <p:nvPr/>
          </p:nvSpPr>
          <p:spPr>
            <a:xfrm>
              <a:off x="2713962" y="1482041"/>
              <a:ext cx="2294700" cy="2294700"/>
            </a:xfrm>
            <a:prstGeom prst="ellipse">
              <a:avLst/>
            </a:prstGeom>
            <a:solidFill>
              <a:srgbClr val="4F81BD">
                <a:alpha val="85490"/>
              </a:srgbClr>
            </a:solidFill>
            <a:ln w="254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184" name="Google Shape;184;p4"/>
            <p:cNvSpPr txBox="1"/>
            <p:nvPr/>
          </p:nvSpPr>
          <p:spPr>
            <a:xfrm>
              <a:off x="3415781" y="2074857"/>
              <a:ext cx="1377000" cy="1262100"/>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rgbClr val="FFFFFF"/>
                </a:buClr>
                <a:buSzPts val="2300"/>
                <a:buFont typeface="Calibri"/>
                <a:buNone/>
              </a:pPr>
              <a:r>
                <a:rPr lang="en-US" sz="2300" b="1" i="0" u="none" strike="noStrike" cap="none">
                  <a:solidFill>
                    <a:srgbClr val="FFFFFF"/>
                  </a:solidFill>
                  <a:latin typeface="Calibri"/>
                  <a:ea typeface="Calibri"/>
                  <a:cs typeface="Calibri"/>
                  <a:sym typeface="Calibri"/>
                </a:rPr>
                <a:t>Physical Inclusion/ Access</a:t>
              </a:r>
              <a:endParaRPr sz="1800" b="0" i="0" u="none" strike="noStrike" cap="none">
                <a:solidFill>
                  <a:srgbClr val="000000"/>
                </a:solidFill>
                <a:latin typeface="Calibri"/>
                <a:ea typeface="Calibri"/>
                <a:cs typeface="Calibri"/>
                <a:sym typeface="Calibri"/>
              </a:endParaRPr>
            </a:p>
          </p:txBody>
        </p:sp>
        <p:sp>
          <p:nvSpPr>
            <p:cNvPr id="185" name="Google Shape;185;p4"/>
            <p:cNvSpPr/>
            <p:nvPr/>
          </p:nvSpPr>
          <p:spPr>
            <a:xfrm>
              <a:off x="1057901" y="1482041"/>
              <a:ext cx="2294700" cy="2294700"/>
            </a:xfrm>
            <a:prstGeom prst="ellipse">
              <a:avLst/>
            </a:prstGeom>
            <a:solidFill>
              <a:srgbClr val="4F81BD">
                <a:alpha val="85490"/>
              </a:srgbClr>
            </a:solidFill>
            <a:ln w="254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800"/>
                <a:buFont typeface="Calibri"/>
                <a:buNone/>
              </a:pPr>
              <a:endParaRPr sz="1800" b="0" i="0" u="none" strike="noStrike" cap="none">
                <a:solidFill>
                  <a:srgbClr val="000000"/>
                </a:solidFill>
                <a:latin typeface="Calibri"/>
                <a:ea typeface="Calibri"/>
                <a:cs typeface="Calibri"/>
                <a:sym typeface="Calibri"/>
              </a:endParaRPr>
            </a:p>
          </p:txBody>
        </p:sp>
        <p:sp>
          <p:nvSpPr>
            <p:cNvPr id="186" name="Google Shape;186;p4"/>
            <p:cNvSpPr txBox="1"/>
            <p:nvPr/>
          </p:nvSpPr>
          <p:spPr>
            <a:xfrm>
              <a:off x="1273992" y="2074857"/>
              <a:ext cx="1377000" cy="1262100"/>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rgbClr val="FFFFFF"/>
                </a:buClr>
                <a:buSzPts val="2300"/>
                <a:buFont typeface="Calibri"/>
                <a:buNone/>
              </a:pPr>
              <a:r>
                <a:rPr lang="en-US" sz="2300" b="1" i="0" u="none" strike="noStrike" cap="none">
                  <a:solidFill>
                    <a:srgbClr val="FFFFFF"/>
                  </a:solidFill>
                  <a:latin typeface="Calibri"/>
                  <a:ea typeface="Calibri"/>
                  <a:cs typeface="Calibri"/>
                  <a:sym typeface="Calibri"/>
                </a:rPr>
                <a:t>Social/</a:t>
              </a:r>
              <a:endParaRPr sz="1800" b="0" i="0" u="none" strike="noStrike" cap="none">
                <a:solidFill>
                  <a:srgbClr val="000000"/>
                </a:solidFill>
                <a:latin typeface="Calibri"/>
                <a:ea typeface="Calibri"/>
                <a:cs typeface="Calibri"/>
                <a:sym typeface="Calibri"/>
              </a:endParaRPr>
            </a:p>
            <a:p>
              <a:pPr marL="0" marR="0" lvl="0" indent="0" algn="ctr" rtl="0">
                <a:lnSpc>
                  <a:spcPct val="90000"/>
                </a:lnSpc>
                <a:spcBef>
                  <a:spcPts val="805"/>
                </a:spcBef>
                <a:spcAft>
                  <a:spcPts val="0"/>
                </a:spcAft>
                <a:buClr>
                  <a:srgbClr val="FFFFFF"/>
                </a:buClr>
                <a:buSzPts val="2300"/>
                <a:buFont typeface="Calibri"/>
                <a:buNone/>
              </a:pPr>
              <a:r>
                <a:rPr lang="en-US" sz="2300" b="1" i="0" u="none" strike="noStrike" cap="none">
                  <a:solidFill>
                    <a:srgbClr val="FFFFFF"/>
                  </a:solidFill>
                  <a:latin typeface="Calibri"/>
                  <a:ea typeface="Calibri"/>
                  <a:cs typeface="Calibri"/>
                  <a:sym typeface="Calibri"/>
                </a:rPr>
                <a:t>Emotional</a:t>
              </a:r>
              <a:endParaRPr sz="1800" b="0" i="0" u="none" strike="noStrike" cap="none">
                <a:solidFill>
                  <a:srgbClr val="000000"/>
                </a:solidFill>
                <a:latin typeface="Calibri"/>
                <a:ea typeface="Calibri"/>
                <a:cs typeface="Calibri"/>
                <a:sym typeface="Calibri"/>
              </a:endParaRPr>
            </a:p>
            <a:p>
              <a:pPr marL="0" marR="0" lvl="0" indent="0" algn="ctr" rtl="0">
                <a:lnSpc>
                  <a:spcPct val="90000"/>
                </a:lnSpc>
                <a:spcBef>
                  <a:spcPts val="805"/>
                </a:spcBef>
                <a:spcAft>
                  <a:spcPts val="0"/>
                </a:spcAft>
                <a:buClr>
                  <a:srgbClr val="FFFFFF"/>
                </a:buClr>
                <a:buSzPts val="2300"/>
                <a:buFont typeface="Calibri"/>
                <a:buNone/>
              </a:pPr>
              <a:r>
                <a:rPr lang="en-US" sz="2300" b="1" i="0" u="none" strike="noStrike" cap="none">
                  <a:solidFill>
                    <a:srgbClr val="FFFFFF"/>
                  </a:solidFill>
                  <a:latin typeface="Calibri"/>
                  <a:ea typeface="Calibri"/>
                  <a:cs typeface="Calibri"/>
                  <a:sym typeface="Calibri"/>
                </a:rPr>
                <a:t>Inclusion </a:t>
              </a:r>
              <a:endParaRPr sz="1800" b="0" i="0" u="none" strike="noStrike" cap="none">
                <a:solidFill>
                  <a:srgbClr val="000000"/>
                </a:solidFill>
                <a:latin typeface="Calibri"/>
                <a:ea typeface="Calibri"/>
                <a:cs typeface="Calibri"/>
                <a:sym typeface="Calibri"/>
              </a:endParaRPr>
            </a:p>
          </p:txBody>
        </p:sp>
      </p:grpSp>
      <p:sp>
        <p:nvSpPr>
          <p:cNvPr id="187" name="Google Shape;187;p4"/>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4</a:t>
            </a:fld>
            <a:endParaRPr/>
          </a:p>
        </p:txBody>
      </p:sp>
      <p:sp>
        <p:nvSpPr>
          <p:cNvPr id="188" name="Google Shape;188;p4"/>
          <p:cNvSpPr txBox="1">
            <a:spLocks noGrp="1"/>
          </p:cNvSpPr>
          <p:nvPr>
            <p:ph type="body" idx="1"/>
          </p:nvPr>
        </p:nvSpPr>
        <p:spPr>
          <a:xfrm>
            <a:off x="838200" y="1687924"/>
            <a:ext cx="6724988" cy="4351200"/>
          </a:xfrm>
          <a:prstGeom prst="rect">
            <a:avLst/>
          </a:prstGeom>
          <a:noFill/>
          <a:ln>
            <a:noFill/>
          </a:ln>
        </p:spPr>
        <p:txBody>
          <a:bodyPr spcFirstLastPara="1" wrap="square" lIns="91425" tIns="45700" rIns="91425" bIns="45700" anchor="t" anchorCtr="0">
            <a:normAutofit/>
          </a:bodyPr>
          <a:lstStyle/>
          <a:p>
            <a:pPr marL="457200" lvl="0" indent="-342900" algn="l" rtl="0">
              <a:lnSpc>
                <a:spcPct val="90000"/>
              </a:lnSpc>
              <a:spcBef>
                <a:spcPts val="1000"/>
              </a:spcBef>
              <a:spcAft>
                <a:spcPts val="0"/>
              </a:spcAft>
              <a:buSzPts val="1800"/>
              <a:buFont typeface="Noto Sans Symbols"/>
              <a:buChar char="✔"/>
            </a:pPr>
            <a:r>
              <a:rPr lang="en-US" sz="3600"/>
              <a:t>ALL Students are </a:t>
            </a:r>
            <a:r>
              <a:rPr lang="en-US" sz="3600" b="1"/>
              <a:t>Competent</a:t>
            </a:r>
            <a:r>
              <a:rPr lang="en-US" sz="3600"/>
              <a:t> </a:t>
            </a:r>
            <a:r>
              <a:rPr lang="en-US" sz="3600" b="1"/>
              <a:t>and Capable </a:t>
            </a:r>
            <a:r>
              <a:rPr lang="en-US" sz="3600"/>
              <a:t>of Learning</a:t>
            </a:r>
            <a:endParaRPr/>
          </a:p>
          <a:p>
            <a:pPr marL="457200" lvl="0" indent="-342900" algn="l" rtl="0">
              <a:lnSpc>
                <a:spcPct val="90000"/>
              </a:lnSpc>
              <a:spcBef>
                <a:spcPts val="1000"/>
              </a:spcBef>
              <a:spcAft>
                <a:spcPts val="0"/>
              </a:spcAft>
              <a:buSzPts val="1800"/>
              <a:buFont typeface="Noto Sans Symbols"/>
              <a:buChar char="✔"/>
            </a:pPr>
            <a:r>
              <a:rPr lang="en-US" sz="3600" b="1"/>
              <a:t>FULL Participation </a:t>
            </a:r>
            <a:r>
              <a:rPr lang="en-US" sz="3600"/>
              <a:t>in General Education Setting</a:t>
            </a:r>
            <a:endParaRPr/>
          </a:p>
          <a:p>
            <a:pPr marL="457200" lvl="0" indent="-342900" algn="l" rtl="0">
              <a:lnSpc>
                <a:spcPct val="90000"/>
              </a:lnSpc>
              <a:spcBef>
                <a:spcPts val="1000"/>
              </a:spcBef>
              <a:spcAft>
                <a:spcPts val="0"/>
              </a:spcAft>
              <a:buSzPts val="1800"/>
              <a:buFont typeface="Noto Sans Symbols"/>
              <a:buChar char="✔"/>
            </a:pPr>
            <a:r>
              <a:rPr lang="en-US" sz="3600"/>
              <a:t>REQUIRES </a:t>
            </a:r>
            <a:r>
              <a:rPr lang="en-US" sz="3600" b="1"/>
              <a:t>Access, Belonging</a:t>
            </a:r>
            <a:r>
              <a:rPr lang="en-US" sz="4400"/>
              <a:t>,</a:t>
            </a:r>
            <a:r>
              <a:rPr lang="en-US" sz="3600" b="1"/>
              <a:t> </a:t>
            </a:r>
            <a:r>
              <a:rPr lang="en-US" sz="3600"/>
              <a:t>and High Quality </a:t>
            </a:r>
            <a:r>
              <a:rPr lang="en-US" sz="3600" b="1"/>
              <a:t>Teaching</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SzPts val="1800"/>
              <a:buNone/>
            </a:pPr>
            <a:r>
              <a:rPr lang="en-US" sz="4800" i="1"/>
              <a:t>Least Restrictive Environment (LRE)</a:t>
            </a:r>
            <a:endParaRPr/>
          </a:p>
        </p:txBody>
      </p:sp>
      <p:sp>
        <p:nvSpPr>
          <p:cNvPr id="194" name="Google Shape;194;p5"/>
          <p:cNvSpPr txBox="1">
            <a:spLocks noGrp="1"/>
          </p:cNvSpPr>
          <p:nvPr>
            <p:ph type="body" idx="1"/>
          </p:nvPr>
        </p:nvSpPr>
        <p:spPr>
          <a:xfrm>
            <a:off x="238950" y="1490100"/>
            <a:ext cx="5425800" cy="4374300"/>
          </a:xfrm>
          <a:prstGeom prst="rect">
            <a:avLst/>
          </a:prstGeom>
          <a:noFill/>
          <a:ln>
            <a:noFill/>
          </a:ln>
        </p:spPr>
        <p:txBody>
          <a:bodyPr spcFirstLastPara="1" wrap="square" lIns="91425" tIns="45700" rIns="91425" bIns="45700" anchor="t" anchorCtr="0">
            <a:normAutofit/>
          </a:bodyPr>
          <a:lstStyle/>
          <a:p>
            <a:pPr marL="0" lvl="0" indent="0" algn="l" rtl="0">
              <a:lnSpc>
                <a:spcPct val="70000"/>
              </a:lnSpc>
              <a:spcBef>
                <a:spcPts val="1000"/>
              </a:spcBef>
              <a:spcAft>
                <a:spcPts val="0"/>
              </a:spcAft>
              <a:buSzPts val="1800"/>
              <a:buNone/>
            </a:pPr>
            <a:r>
              <a:rPr lang="en-US" sz="2775" i="1"/>
              <a:t>8VAC20-81-130. “…To the </a:t>
            </a:r>
            <a:r>
              <a:rPr lang="en-US" sz="2775" b="1" i="1"/>
              <a:t>maximum extent appropriate</a:t>
            </a:r>
            <a:r>
              <a:rPr lang="en-US" sz="2775" i="1"/>
              <a:t>, </a:t>
            </a:r>
            <a:r>
              <a:rPr lang="en-US" sz="2775" b="1" i="1"/>
              <a:t>children with disabilities</a:t>
            </a:r>
            <a:r>
              <a:rPr lang="en-US" sz="2775" i="1"/>
              <a:t>, aged two to 21, inclusive, …</a:t>
            </a:r>
            <a:r>
              <a:rPr lang="en-US" sz="2775" b="1" i="1"/>
              <a:t>are educated with children without disabilities</a:t>
            </a:r>
            <a:r>
              <a:rPr lang="en-US" sz="2775" i="1"/>
              <a:t>; and …</a:t>
            </a:r>
            <a:r>
              <a:rPr lang="en-US" sz="2775" b="1" i="1"/>
              <a:t>removal</a:t>
            </a:r>
            <a:r>
              <a:rPr lang="en-US" sz="2775" i="1"/>
              <a:t> of children with disabilities from the regular educational environment </a:t>
            </a:r>
            <a:r>
              <a:rPr lang="en-US" sz="2775" b="1" i="1"/>
              <a:t>occurs only if </a:t>
            </a:r>
            <a:r>
              <a:rPr lang="en-US" sz="2775" i="1" u="sng"/>
              <a:t>the nature or severity of the disability is such that education in regular classes with the use of supplementary aids and services </a:t>
            </a:r>
            <a:r>
              <a:rPr lang="en-US" sz="2775" b="1" i="1"/>
              <a:t>cannot be achieved satisfactorily</a:t>
            </a:r>
            <a:r>
              <a:rPr lang="en-US" sz="2775" i="1"/>
              <a:t>.” </a:t>
            </a:r>
            <a:endParaRPr sz="2775"/>
          </a:p>
        </p:txBody>
      </p:sp>
      <p:sp>
        <p:nvSpPr>
          <p:cNvPr id="195" name="Google Shape;195;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5</a:t>
            </a:fld>
            <a:endParaRPr/>
          </a:p>
        </p:txBody>
      </p:sp>
      <p:pic>
        <p:nvPicPr>
          <p:cNvPr id="196" name="Google Shape;196;p5"/>
          <p:cNvPicPr preferRelativeResize="0"/>
          <p:nvPr/>
        </p:nvPicPr>
        <p:blipFill rotWithShape="1">
          <a:blip r:embed="rId3">
            <a:alphaModFix/>
          </a:blip>
          <a:srcRect/>
          <a:stretch/>
        </p:blipFill>
        <p:spPr>
          <a:xfrm>
            <a:off x="5817248" y="1690825"/>
            <a:ext cx="5536552" cy="415241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6"/>
          <p:cNvSpPr txBox="1">
            <a:spLocks noGrp="1"/>
          </p:cNvSpPr>
          <p:nvPr>
            <p:ph type="title"/>
          </p:nvPr>
        </p:nvSpPr>
        <p:spPr>
          <a:xfrm>
            <a:off x="215800" y="365125"/>
            <a:ext cx="119763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1800"/>
              <a:buFont typeface="Arial"/>
              <a:buNone/>
            </a:pPr>
            <a:r>
              <a:rPr lang="en-US"/>
              <a:t>Best Practice Recommendations -  Inclusive Education for ALL Students with Disabilities</a:t>
            </a:r>
            <a:endParaRPr/>
          </a:p>
        </p:txBody>
      </p:sp>
      <p:sp>
        <p:nvSpPr>
          <p:cNvPr id="202" name="Google Shape;202;p6"/>
          <p:cNvSpPr txBox="1">
            <a:spLocks noGrp="1"/>
          </p:cNvSpPr>
          <p:nvPr>
            <p:ph type="body" idx="1"/>
          </p:nvPr>
        </p:nvSpPr>
        <p:spPr>
          <a:xfrm>
            <a:off x="382325" y="1825625"/>
            <a:ext cx="10971600" cy="43512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sz="3000"/>
              <a:t>90% of students with IEPs should have the general education classroom as their primary placement.</a:t>
            </a:r>
            <a:endParaRPr sz="3000"/>
          </a:p>
          <a:p>
            <a:pPr marL="0" lvl="0" indent="0" algn="l" rtl="0">
              <a:lnSpc>
                <a:spcPct val="100000"/>
              </a:lnSpc>
              <a:spcBef>
                <a:spcPts val="0"/>
              </a:spcBef>
              <a:spcAft>
                <a:spcPts val="0"/>
              </a:spcAft>
              <a:buClr>
                <a:schemeClr val="dk1"/>
              </a:buClr>
              <a:buSzPts val="1100"/>
              <a:buFont typeface="Arial"/>
              <a:buNone/>
            </a:pPr>
            <a:endParaRPr sz="3000"/>
          </a:p>
          <a:p>
            <a:pPr marL="0" lvl="0" indent="0" algn="l" rtl="0">
              <a:lnSpc>
                <a:spcPct val="100000"/>
              </a:lnSpc>
              <a:spcBef>
                <a:spcPts val="0"/>
              </a:spcBef>
              <a:spcAft>
                <a:spcPts val="0"/>
              </a:spcAft>
              <a:buClr>
                <a:schemeClr val="dk1"/>
              </a:buClr>
              <a:buSzPts val="1100"/>
              <a:buFont typeface="Arial"/>
              <a:buNone/>
            </a:pPr>
            <a:r>
              <a:rPr lang="en-US" sz="3000"/>
              <a:t>80% of students with IEPs should be </a:t>
            </a:r>
            <a:endParaRPr sz="3000"/>
          </a:p>
          <a:p>
            <a:pPr marL="0" lvl="0" indent="0" algn="l" rtl="0">
              <a:lnSpc>
                <a:spcPct val="100000"/>
              </a:lnSpc>
              <a:spcBef>
                <a:spcPts val="0"/>
              </a:spcBef>
              <a:spcAft>
                <a:spcPts val="0"/>
              </a:spcAft>
              <a:buClr>
                <a:schemeClr val="dk1"/>
              </a:buClr>
              <a:buSzPts val="1100"/>
              <a:buFont typeface="Arial"/>
              <a:buNone/>
            </a:pPr>
            <a:r>
              <a:rPr lang="en-US" sz="3000"/>
              <a:t>receiving instruction in core academic </a:t>
            </a:r>
            <a:endParaRPr sz="3000"/>
          </a:p>
          <a:p>
            <a:pPr marL="0" lvl="0" indent="0" algn="l" rtl="0">
              <a:lnSpc>
                <a:spcPct val="100000"/>
              </a:lnSpc>
              <a:spcBef>
                <a:spcPts val="0"/>
              </a:spcBef>
              <a:spcAft>
                <a:spcPts val="0"/>
              </a:spcAft>
              <a:buClr>
                <a:schemeClr val="dk1"/>
              </a:buClr>
              <a:buSzPts val="1100"/>
              <a:buFont typeface="Arial"/>
              <a:buNone/>
            </a:pPr>
            <a:r>
              <a:rPr lang="en-US" sz="3000"/>
              <a:t>content in the general education</a:t>
            </a:r>
            <a:endParaRPr sz="3000"/>
          </a:p>
          <a:p>
            <a:pPr marL="0" lvl="0" indent="0" algn="l" rtl="0">
              <a:lnSpc>
                <a:spcPct val="100000"/>
              </a:lnSpc>
              <a:spcBef>
                <a:spcPts val="0"/>
              </a:spcBef>
              <a:spcAft>
                <a:spcPts val="0"/>
              </a:spcAft>
              <a:buClr>
                <a:schemeClr val="dk1"/>
              </a:buClr>
              <a:buSzPts val="1100"/>
              <a:buFont typeface="Arial"/>
              <a:buNone/>
            </a:pPr>
            <a:r>
              <a:rPr lang="en-US" sz="3000"/>
              <a:t>classroom with special education support</a:t>
            </a:r>
            <a:endParaRPr sz="3000"/>
          </a:p>
          <a:p>
            <a:pPr marL="0" lvl="0" indent="0" algn="l" rtl="0">
              <a:lnSpc>
                <a:spcPct val="100000"/>
              </a:lnSpc>
              <a:spcBef>
                <a:spcPts val="0"/>
              </a:spcBef>
              <a:spcAft>
                <a:spcPts val="0"/>
              </a:spcAft>
              <a:buClr>
                <a:schemeClr val="dk1"/>
              </a:buClr>
              <a:buSzPts val="1100"/>
              <a:buFont typeface="Arial"/>
              <a:buNone/>
            </a:pPr>
            <a:r>
              <a:rPr lang="en-US" sz="3000"/>
              <a:t>through co-planning and co-teaching</a:t>
            </a:r>
            <a:endParaRPr sz="3000"/>
          </a:p>
          <a:p>
            <a:pPr marL="0" lvl="0" indent="0" algn="l" rtl="0">
              <a:lnSpc>
                <a:spcPct val="100000"/>
              </a:lnSpc>
              <a:spcBef>
                <a:spcPts val="0"/>
              </a:spcBef>
              <a:spcAft>
                <a:spcPts val="0"/>
              </a:spcAft>
              <a:buSzPts val="1100"/>
              <a:buNone/>
            </a:pPr>
            <a:r>
              <a:rPr lang="en-US" sz="3000"/>
              <a:t>(Villa &amp; Thousand, 2016).</a:t>
            </a:r>
            <a:endParaRPr sz="3000"/>
          </a:p>
          <a:p>
            <a:pPr marL="0" lvl="0" indent="0" algn="l" rtl="0">
              <a:lnSpc>
                <a:spcPct val="90000"/>
              </a:lnSpc>
              <a:spcBef>
                <a:spcPts val="1000"/>
              </a:spcBef>
              <a:spcAft>
                <a:spcPts val="0"/>
              </a:spcAft>
              <a:buSzPts val="1800"/>
              <a:buNone/>
            </a:pPr>
            <a:endParaRPr sz="3000"/>
          </a:p>
          <a:p>
            <a:pPr marL="0" lvl="0" indent="0" algn="l" rtl="0">
              <a:lnSpc>
                <a:spcPct val="100000"/>
              </a:lnSpc>
              <a:spcBef>
                <a:spcPts val="0"/>
              </a:spcBef>
              <a:spcAft>
                <a:spcPts val="0"/>
              </a:spcAft>
              <a:buClr>
                <a:schemeClr val="dk1"/>
              </a:buClr>
              <a:buSzPts val="1100"/>
              <a:buFont typeface="Arial"/>
              <a:buNone/>
            </a:pPr>
            <a:endParaRPr sz="3000"/>
          </a:p>
        </p:txBody>
      </p:sp>
      <p:sp>
        <p:nvSpPr>
          <p:cNvPr id="203" name="Google Shape;203;p6"/>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6</a:t>
            </a:fld>
            <a:endParaRPr/>
          </a:p>
        </p:txBody>
      </p:sp>
      <p:pic>
        <p:nvPicPr>
          <p:cNvPr id="204" name="Google Shape;204;p6" descr="Image result for inclusion quotes education"/>
          <p:cNvPicPr preferRelativeResize="0"/>
          <p:nvPr/>
        </p:nvPicPr>
        <p:blipFill rotWithShape="1">
          <a:blip r:embed="rId3">
            <a:alphaModFix/>
          </a:blip>
          <a:srcRect/>
          <a:stretch/>
        </p:blipFill>
        <p:spPr>
          <a:xfrm>
            <a:off x="6954549" y="2683951"/>
            <a:ext cx="4399251" cy="349287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g5df5180bd9_0_1"/>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400"/>
              <a:buFont typeface="Arial"/>
              <a:buNone/>
            </a:pPr>
            <a:r>
              <a:rPr lang="en-US" sz="4800"/>
              <a:t>Special Education is a Service not a Place</a:t>
            </a:r>
            <a:endParaRPr/>
          </a:p>
        </p:txBody>
      </p:sp>
      <p:sp>
        <p:nvSpPr>
          <p:cNvPr id="210" name="Google Shape;210;g5df5180bd9_0_1"/>
          <p:cNvSpPr txBox="1">
            <a:spLocks noGrp="1"/>
          </p:cNvSpPr>
          <p:nvPr>
            <p:ph type="body" idx="1"/>
          </p:nvPr>
        </p:nvSpPr>
        <p:spPr>
          <a:xfrm>
            <a:off x="838200" y="1825625"/>
            <a:ext cx="11353800" cy="1959000"/>
          </a:xfrm>
          <a:prstGeom prst="rect">
            <a:avLst/>
          </a:prstGeom>
          <a:noFill/>
          <a:ln>
            <a:noFill/>
          </a:ln>
        </p:spPr>
        <p:txBody>
          <a:bodyPr spcFirstLastPara="1" wrap="square" lIns="91425" tIns="45700" rIns="91425" bIns="45700" anchor="t" anchorCtr="0">
            <a:noAutofit/>
          </a:bodyPr>
          <a:lstStyle/>
          <a:p>
            <a:pPr marL="457200" lvl="0" indent="-457200" algn="l" rtl="0">
              <a:lnSpc>
                <a:spcPct val="90000"/>
              </a:lnSpc>
              <a:spcBef>
                <a:spcPts val="0"/>
              </a:spcBef>
              <a:spcAft>
                <a:spcPts val="0"/>
              </a:spcAft>
              <a:buSzPts val="1100"/>
              <a:buFont typeface="Noto Sans Symbols"/>
              <a:buChar char="✔"/>
            </a:pPr>
            <a:r>
              <a:rPr lang="en-US" sz="3000"/>
              <a:t>Disability does NOT dictate placement (8VAC20-81-100, FAPE)</a:t>
            </a:r>
            <a:endParaRPr sz="3000"/>
          </a:p>
          <a:p>
            <a:pPr marL="457200" lvl="0" indent="0" algn="l" rtl="0">
              <a:lnSpc>
                <a:spcPct val="90000"/>
              </a:lnSpc>
              <a:spcBef>
                <a:spcPts val="0"/>
              </a:spcBef>
              <a:spcAft>
                <a:spcPts val="0"/>
              </a:spcAft>
              <a:buSzPts val="1800"/>
              <a:buNone/>
            </a:pPr>
            <a:endParaRPr sz="3000"/>
          </a:p>
          <a:p>
            <a:pPr marL="457200" lvl="0" indent="-457200" algn="l" rtl="0">
              <a:lnSpc>
                <a:spcPct val="90000"/>
              </a:lnSpc>
              <a:spcBef>
                <a:spcPts val="0"/>
              </a:spcBef>
              <a:spcAft>
                <a:spcPts val="0"/>
              </a:spcAft>
              <a:buSzPts val="1100"/>
              <a:buFont typeface="Noto Sans Symbols"/>
              <a:buChar char="✔"/>
            </a:pPr>
            <a:r>
              <a:rPr lang="en-US" sz="3000"/>
              <a:t>Delivery of supports and services in the general education classroom</a:t>
            </a:r>
            <a:endParaRPr/>
          </a:p>
          <a:p>
            <a:pPr marL="457200" lvl="1" indent="0" algn="l" rtl="0">
              <a:lnSpc>
                <a:spcPct val="90000"/>
              </a:lnSpc>
              <a:spcBef>
                <a:spcPts val="0"/>
              </a:spcBef>
              <a:spcAft>
                <a:spcPts val="0"/>
              </a:spcAft>
              <a:buSzPts val="1100"/>
              <a:buNone/>
            </a:pPr>
            <a:endParaRPr sz="2600"/>
          </a:p>
          <a:p>
            <a:pPr marL="457200" lvl="0" indent="-387350" algn="l" rtl="0">
              <a:lnSpc>
                <a:spcPct val="90000"/>
              </a:lnSpc>
              <a:spcBef>
                <a:spcPts val="0"/>
              </a:spcBef>
              <a:spcAft>
                <a:spcPts val="0"/>
              </a:spcAft>
              <a:buSzPts val="1100"/>
              <a:buFont typeface="Noto Sans Symbols"/>
              <a:buNone/>
            </a:pPr>
            <a:endParaRPr sz="3000"/>
          </a:p>
        </p:txBody>
      </p:sp>
      <p:sp>
        <p:nvSpPr>
          <p:cNvPr id="211" name="Google Shape;211;g5df5180bd9_0_1"/>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7</a:t>
            </a:fld>
            <a:endParaRPr/>
          </a:p>
        </p:txBody>
      </p:sp>
      <p:sp>
        <p:nvSpPr>
          <p:cNvPr id="212" name="Google Shape;212;g5df5180bd9_0_1"/>
          <p:cNvSpPr txBox="1"/>
          <p:nvPr/>
        </p:nvSpPr>
        <p:spPr>
          <a:xfrm>
            <a:off x="838200" y="3581399"/>
            <a:ext cx="6756400" cy="2595425"/>
          </a:xfrm>
          <a:prstGeom prst="rect">
            <a:avLst/>
          </a:prstGeom>
          <a:noFill/>
          <a:ln>
            <a:noFill/>
          </a:ln>
        </p:spPr>
        <p:txBody>
          <a:bodyPr spcFirstLastPara="1" wrap="square" lIns="91425" tIns="45700" rIns="91425" bIns="45700" anchor="t" anchorCtr="0">
            <a:noAutofit/>
          </a:bodyPr>
          <a:lstStyle/>
          <a:p>
            <a:pPr marL="457200" marR="0" lvl="0" indent="-457200" algn="l" rtl="0">
              <a:lnSpc>
                <a:spcPct val="90000"/>
              </a:lnSpc>
              <a:spcBef>
                <a:spcPts val="0"/>
              </a:spcBef>
              <a:spcAft>
                <a:spcPts val="0"/>
              </a:spcAft>
              <a:buClr>
                <a:schemeClr val="dk1"/>
              </a:buClr>
              <a:buSzPts val="1100"/>
              <a:buFont typeface="Noto Sans Symbols"/>
              <a:buChar char="✔"/>
            </a:pPr>
            <a:r>
              <a:rPr lang="en-US" sz="3000" b="0" i="0" u="none" strike="noStrike" cap="none">
                <a:solidFill>
                  <a:schemeClr val="dk1"/>
                </a:solidFill>
                <a:latin typeface="Calibri"/>
                <a:ea typeface="Calibri"/>
                <a:cs typeface="Calibri"/>
                <a:sym typeface="Calibri"/>
              </a:rPr>
              <a:t>Learning environments are designed to be accessible and challenging</a:t>
            </a:r>
            <a:endParaRPr sz="1400" b="0" i="0" u="none" strike="noStrike" cap="none">
              <a:solidFill>
                <a:srgbClr val="000000"/>
              </a:solidFill>
              <a:latin typeface="Arial"/>
              <a:ea typeface="Arial"/>
              <a:cs typeface="Arial"/>
              <a:sym typeface="Arial"/>
            </a:endParaRPr>
          </a:p>
          <a:p>
            <a:pPr marL="914400" marR="0" lvl="1" indent="-457200" algn="l" rtl="0">
              <a:lnSpc>
                <a:spcPct val="90000"/>
              </a:lnSpc>
              <a:spcBef>
                <a:spcPts val="0"/>
              </a:spcBef>
              <a:spcAft>
                <a:spcPts val="0"/>
              </a:spcAft>
              <a:buClr>
                <a:schemeClr val="dk1"/>
              </a:buClr>
              <a:buSzPts val="1100"/>
              <a:buFont typeface="Arial"/>
              <a:buChar char="•"/>
            </a:pPr>
            <a:r>
              <a:rPr lang="en-US" sz="2800" b="0" i="0" u="none" strike="noStrike" cap="none">
                <a:solidFill>
                  <a:schemeClr val="dk1"/>
                </a:solidFill>
                <a:latin typeface="Calibri"/>
                <a:ea typeface="Calibri"/>
                <a:cs typeface="Calibri"/>
                <a:sym typeface="Calibri"/>
              </a:rPr>
              <a:t>Universal Design for Learning</a:t>
            </a:r>
            <a:endParaRPr sz="1400" b="0" i="0" u="none" strike="noStrike" cap="none">
              <a:solidFill>
                <a:srgbClr val="000000"/>
              </a:solidFill>
              <a:latin typeface="Arial"/>
              <a:ea typeface="Arial"/>
              <a:cs typeface="Arial"/>
              <a:sym typeface="Arial"/>
            </a:endParaRPr>
          </a:p>
          <a:p>
            <a:pPr marL="914400" marR="0" lvl="1" indent="-457200" algn="l" rtl="0">
              <a:lnSpc>
                <a:spcPct val="90000"/>
              </a:lnSpc>
              <a:spcBef>
                <a:spcPts val="0"/>
              </a:spcBef>
              <a:spcAft>
                <a:spcPts val="0"/>
              </a:spcAft>
              <a:buClr>
                <a:schemeClr val="dk1"/>
              </a:buClr>
              <a:buSzPts val="1100"/>
              <a:buFont typeface="Arial"/>
              <a:buChar char="•"/>
            </a:pPr>
            <a:r>
              <a:rPr lang="en-US" sz="2800" b="0" i="0" u="none" strike="noStrike" cap="none">
                <a:solidFill>
                  <a:schemeClr val="dk1"/>
                </a:solidFill>
                <a:latin typeface="Calibri"/>
                <a:ea typeface="Calibri"/>
                <a:cs typeface="Calibri"/>
                <a:sym typeface="Calibri"/>
              </a:rPr>
              <a:t>Differentiated Instruction</a:t>
            </a:r>
            <a:endParaRPr sz="1400" b="0" i="0" u="none" strike="noStrike" cap="none">
              <a:solidFill>
                <a:srgbClr val="000000"/>
              </a:solidFill>
              <a:latin typeface="Arial"/>
              <a:ea typeface="Arial"/>
              <a:cs typeface="Arial"/>
              <a:sym typeface="Arial"/>
            </a:endParaRPr>
          </a:p>
          <a:p>
            <a:pPr marL="914400" marR="0" lvl="1" indent="-457200" algn="l" rtl="0">
              <a:lnSpc>
                <a:spcPct val="90000"/>
              </a:lnSpc>
              <a:spcBef>
                <a:spcPts val="0"/>
              </a:spcBef>
              <a:spcAft>
                <a:spcPts val="0"/>
              </a:spcAft>
              <a:buClr>
                <a:schemeClr val="dk1"/>
              </a:buClr>
              <a:buSzPts val="1100"/>
              <a:buFont typeface="Arial"/>
              <a:buChar char="•"/>
            </a:pPr>
            <a:r>
              <a:rPr lang="en-US" sz="2800" b="0" i="0" u="none" strike="noStrike" cap="none">
                <a:solidFill>
                  <a:schemeClr val="dk1"/>
                </a:solidFill>
                <a:latin typeface="Calibri"/>
                <a:ea typeface="Calibri"/>
                <a:cs typeface="Calibri"/>
                <a:sym typeface="Calibri"/>
              </a:rPr>
              <a:t>Co-Teaching Models</a:t>
            </a:r>
            <a:endParaRPr sz="1400" b="0" i="0" u="none" strike="noStrike" cap="none">
              <a:solidFill>
                <a:srgbClr val="000000"/>
              </a:solidFill>
              <a:latin typeface="Arial"/>
              <a:ea typeface="Arial"/>
              <a:cs typeface="Arial"/>
              <a:sym typeface="Arial"/>
            </a:endParaRPr>
          </a:p>
          <a:p>
            <a:pPr marL="457200" marR="0" lvl="1" indent="0" algn="l" rtl="0">
              <a:lnSpc>
                <a:spcPct val="90000"/>
              </a:lnSpc>
              <a:spcBef>
                <a:spcPts val="0"/>
              </a:spcBef>
              <a:spcAft>
                <a:spcPts val="0"/>
              </a:spcAft>
              <a:buClr>
                <a:schemeClr val="dk1"/>
              </a:buClr>
              <a:buSzPts val="1100"/>
              <a:buFont typeface="Arial"/>
              <a:buNone/>
            </a:pPr>
            <a:endParaRPr sz="2600" b="0" i="0" u="none" strike="noStrike" cap="none">
              <a:solidFill>
                <a:schemeClr val="dk1"/>
              </a:solidFill>
              <a:latin typeface="Calibri"/>
              <a:ea typeface="Calibri"/>
              <a:cs typeface="Calibri"/>
              <a:sym typeface="Calibri"/>
            </a:endParaRPr>
          </a:p>
          <a:p>
            <a:pPr marL="457200" marR="0" lvl="0" indent="-387350" algn="l" rtl="0">
              <a:lnSpc>
                <a:spcPct val="90000"/>
              </a:lnSpc>
              <a:spcBef>
                <a:spcPts val="0"/>
              </a:spcBef>
              <a:spcAft>
                <a:spcPts val="0"/>
              </a:spcAft>
              <a:buClr>
                <a:schemeClr val="dk1"/>
              </a:buClr>
              <a:buSzPts val="1100"/>
              <a:buFont typeface="Noto Sans Symbols"/>
              <a:buNone/>
            </a:pPr>
            <a:endParaRPr sz="3000" b="0" i="0" u="none" strike="noStrike" cap="none">
              <a:solidFill>
                <a:schemeClr val="dk1"/>
              </a:solidFill>
              <a:latin typeface="Calibri"/>
              <a:ea typeface="Calibri"/>
              <a:cs typeface="Calibri"/>
              <a:sym typeface="Calibri"/>
            </a:endParaRPr>
          </a:p>
        </p:txBody>
      </p:sp>
      <p:pic>
        <p:nvPicPr>
          <p:cNvPr id="213" name="Google Shape;213;g5df5180bd9_0_1"/>
          <p:cNvPicPr preferRelativeResize="0"/>
          <p:nvPr/>
        </p:nvPicPr>
        <p:blipFill rotWithShape="1">
          <a:blip r:embed="rId3">
            <a:alphaModFix/>
          </a:blip>
          <a:srcRect/>
          <a:stretch/>
        </p:blipFill>
        <p:spPr>
          <a:xfrm>
            <a:off x="7493000" y="3175001"/>
            <a:ext cx="3759200" cy="3001823"/>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7"/>
          <p:cNvSpPr txBox="1">
            <a:spLocks noGrp="1"/>
          </p:cNvSpPr>
          <p:nvPr>
            <p:ph type="title"/>
          </p:nvPr>
        </p:nvSpPr>
        <p:spPr>
          <a:xfrm>
            <a:off x="839788" y="365126"/>
            <a:ext cx="5157787" cy="1316038"/>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1800"/>
              <a:buNone/>
            </a:pPr>
            <a:r>
              <a:rPr lang="en-US" sz="4800"/>
              <a:t>Why Inclusion?</a:t>
            </a:r>
            <a:endParaRPr sz="4800"/>
          </a:p>
        </p:txBody>
      </p:sp>
      <p:sp>
        <p:nvSpPr>
          <p:cNvPr id="219" name="Google Shape;219;p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t" anchorCtr="0">
            <a:noAutofit/>
          </a:bodyPr>
          <a:lstStyle/>
          <a:p>
            <a:pPr marL="0" lvl="0" indent="457200" algn="l" rtl="0">
              <a:lnSpc>
                <a:spcPct val="100000"/>
              </a:lnSpc>
              <a:spcBef>
                <a:spcPts val="800"/>
              </a:spcBef>
              <a:spcAft>
                <a:spcPts val="0"/>
              </a:spcAft>
              <a:buClr>
                <a:schemeClr val="dk1"/>
              </a:buClr>
              <a:buSzPts val="1100"/>
              <a:buFont typeface="Arial"/>
              <a:buNone/>
            </a:pPr>
            <a:endParaRPr sz="3000"/>
          </a:p>
          <a:p>
            <a:pPr marL="0" lvl="0" indent="0" algn="l" rtl="0">
              <a:lnSpc>
                <a:spcPct val="100000"/>
              </a:lnSpc>
              <a:spcBef>
                <a:spcPts val="800"/>
              </a:spcBef>
              <a:spcAft>
                <a:spcPts val="0"/>
              </a:spcAft>
              <a:buClr>
                <a:schemeClr val="dk1"/>
              </a:buClr>
              <a:buSzPts val="1100"/>
              <a:buFont typeface="Arial"/>
              <a:buNone/>
            </a:pPr>
            <a:endParaRPr sz="3000"/>
          </a:p>
          <a:p>
            <a:pPr marL="0" lvl="0" indent="0" algn="l" rtl="0">
              <a:lnSpc>
                <a:spcPct val="100000"/>
              </a:lnSpc>
              <a:spcBef>
                <a:spcPts val="800"/>
              </a:spcBef>
              <a:spcAft>
                <a:spcPts val="0"/>
              </a:spcAft>
              <a:buClr>
                <a:schemeClr val="dk1"/>
              </a:buClr>
              <a:buSzPts val="1100"/>
              <a:buFont typeface="Arial"/>
              <a:buNone/>
            </a:pPr>
            <a:endParaRPr sz="3000"/>
          </a:p>
          <a:p>
            <a:pPr marL="0" lvl="0" indent="0" algn="l" rtl="0">
              <a:lnSpc>
                <a:spcPct val="100000"/>
              </a:lnSpc>
              <a:spcBef>
                <a:spcPts val="800"/>
              </a:spcBef>
              <a:spcAft>
                <a:spcPts val="800"/>
              </a:spcAft>
              <a:buClr>
                <a:schemeClr val="dk1"/>
              </a:buClr>
              <a:buSzPts val="1100"/>
              <a:buFont typeface="Arial"/>
              <a:buNone/>
            </a:pPr>
            <a:endParaRPr sz="3000"/>
          </a:p>
        </p:txBody>
      </p:sp>
      <p:sp>
        <p:nvSpPr>
          <p:cNvPr id="220" name="Google Shape;220;p7"/>
          <p:cNvSpPr txBox="1">
            <a:spLocks noGrp="1"/>
          </p:cNvSpPr>
          <p:nvPr>
            <p:ph type="body" idx="2"/>
          </p:nvPr>
        </p:nvSpPr>
        <p:spPr>
          <a:xfrm>
            <a:off x="5395933" y="2638466"/>
            <a:ext cx="5958661" cy="3684588"/>
          </a:xfrm>
          <a:prstGeom prst="rect">
            <a:avLst/>
          </a:prstGeom>
          <a:noFill/>
          <a:ln>
            <a:noFill/>
          </a:ln>
        </p:spPr>
        <p:txBody>
          <a:bodyPr spcFirstLastPara="1" wrap="square" lIns="91425" tIns="45700" rIns="91425" bIns="45700" anchor="t" anchorCtr="0">
            <a:normAutofit/>
          </a:bodyPr>
          <a:lstStyle/>
          <a:p>
            <a:pPr marL="114300" lvl="0" indent="0" algn="l" rtl="0">
              <a:lnSpc>
                <a:spcPct val="90000"/>
              </a:lnSpc>
              <a:spcBef>
                <a:spcPts val="1000"/>
              </a:spcBef>
              <a:spcAft>
                <a:spcPts val="0"/>
              </a:spcAft>
              <a:buSzPts val="1800"/>
              <a:buNone/>
            </a:pPr>
            <a:r>
              <a:rPr lang="en-US"/>
              <a:t>Benefits include:</a:t>
            </a:r>
            <a:endParaRPr/>
          </a:p>
          <a:p>
            <a:pPr marL="914400" lvl="1" indent="-342900" algn="l" rtl="0">
              <a:lnSpc>
                <a:spcPct val="90000"/>
              </a:lnSpc>
              <a:spcBef>
                <a:spcPts val="500"/>
              </a:spcBef>
              <a:spcAft>
                <a:spcPts val="0"/>
              </a:spcAft>
              <a:buSzPts val="1800"/>
              <a:buChar char="•"/>
            </a:pPr>
            <a:r>
              <a:rPr lang="en-US"/>
              <a:t>Higher Academic Achievement</a:t>
            </a:r>
            <a:endParaRPr/>
          </a:p>
          <a:p>
            <a:pPr marL="914400" lvl="1" indent="-342900" algn="l" rtl="0">
              <a:lnSpc>
                <a:spcPct val="90000"/>
              </a:lnSpc>
              <a:spcBef>
                <a:spcPts val="500"/>
              </a:spcBef>
              <a:spcAft>
                <a:spcPts val="0"/>
              </a:spcAft>
              <a:buSzPts val="1800"/>
              <a:buChar char="•"/>
            </a:pPr>
            <a:r>
              <a:rPr lang="en-US"/>
              <a:t>Higher Educational Outcomes</a:t>
            </a:r>
            <a:endParaRPr/>
          </a:p>
          <a:p>
            <a:pPr marL="914400" lvl="1" indent="-342900" algn="l" rtl="0">
              <a:lnSpc>
                <a:spcPct val="90000"/>
              </a:lnSpc>
              <a:spcBef>
                <a:spcPts val="500"/>
              </a:spcBef>
              <a:spcAft>
                <a:spcPts val="0"/>
              </a:spcAft>
              <a:buSzPts val="1800"/>
              <a:buChar char="•"/>
            </a:pPr>
            <a:r>
              <a:rPr lang="en-US"/>
              <a:t>Increased Access to Curriculum</a:t>
            </a:r>
            <a:endParaRPr/>
          </a:p>
          <a:p>
            <a:pPr marL="914400" lvl="1" indent="-342900" algn="l" rtl="0">
              <a:lnSpc>
                <a:spcPct val="90000"/>
              </a:lnSpc>
              <a:spcBef>
                <a:spcPts val="500"/>
              </a:spcBef>
              <a:spcAft>
                <a:spcPts val="0"/>
              </a:spcAft>
              <a:buSzPts val="1800"/>
              <a:buChar char="•"/>
            </a:pPr>
            <a:r>
              <a:rPr lang="en-US"/>
              <a:t>Decreased Challenging Behaviors</a:t>
            </a:r>
            <a:endParaRPr/>
          </a:p>
          <a:p>
            <a:pPr marL="914400" lvl="1" indent="-342900" algn="l" rtl="0">
              <a:lnSpc>
                <a:spcPct val="90000"/>
              </a:lnSpc>
              <a:spcBef>
                <a:spcPts val="500"/>
              </a:spcBef>
              <a:spcAft>
                <a:spcPts val="0"/>
              </a:spcAft>
              <a:buSzPts val="1800"/>
              <a:buChar char="•"/>
            </a:pPr>
            <a:r>
              <a:rPr lang="en-US"/>
              <a:t>Greater Social Benefit</a:t>
            </a:r>
            <a:endParaRPr/>
          </a:p>
          <a:p>
            <a:pPr marL="914400" lvl="1" indent="-342900" algn="l" rtl="0">
              <a:lnSpc>
                <a:spcPct val="90000"/>
              </a:lnSpc>
              <a:spcBef>
                <a:spcPts val="500"/>
              </a:spcBef>
              <a:spcAft>
                <a:spcPts val="0"/>
              </a:spcAft>
              <a:buSzPts val="1800"/>
              <a:buChar char="•"/>
            </a:pPr>
            <a:r>
              <a:rPr lang="en-US"/>
              <a:t>More Valued Community</a:t>
            </a:r>
            <a:endParaRPr/>
          </a:p>
          <a:p>
            <a:pPr marL="914400" lvl="1" indent="-342900" algn="l" rtl="0">
              <a:lnSpc>
                <a:spcPct val="90000"/>
              </a:lnSpc>
              <a:spcBef>
                <a:spcPts val="500"/>
              </a:spcBef>
              <a:spcAft>
                <a:spcPts val="0"/>
              </a:spcAft>
              <a:buSzPts val="1800"/>
              <a:buChar char="•"/>
            </a:pPr>
            <a:r>
              <a:rPr lang="en-US"/>
              <a:t>More Independent Futures</a:t>
            </a:r>
            <a:endParaRPr/>
          </a:p>
          <a:p>
            <a:pPr marL="914400" lvl="1" indent="-228600" algn="l" rtl="0">
              <a:lnSpc>
                <a:spcPct val="90000"/>
              </a:lnSpc>
              <a:spcBef>
                <a:spcPts val="500"/>
              </a:spcBef>
              <a:spcAft>
                <a:spcPts val="0"/>
              </a:spcAft>
              <a:buSzPts val="1800"/>
              <a:buNone/>
            </a:pPr>
            <a:endParaRPr/>
          </a:p>
        </p:txBody>
      </p:sp>
      <p:sp>
        <p:nvSpPr>
          <p:cNvPr id="221" name="Google Shape;221;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8</a:t>
            </a:fld>
            <a:endParaRPr/>
          </a:p>
        </p:txBody>
      </p:sp>
      <p:pic>
        <p:nvPicPr>
          <p:cNvPr id="222" name="Google Shape;222;p7"/>
          <p:cNvPicPr preferRelativeResize="0"/>
          <p:nvPr/>
        </p:nvPicPr>
        <p:blipFill rotWithShape="1">
          <a:blip r:embed="rId3">
            <a:alphaModFix/>
          </a:blip>
          <a:srcRect/>
          <a:stretch/>
        </p:blipFill>
        <p:spPr>
          <a:xfrm>
            <a:off x="1145768" y="2753557"/>
            <a:ext cx="4250165" cy="3187624"/>
          </a:xfrm>
          <a:prstGeom prst="rect">
            <a:avLst/>
          </a:prstGeom>
          <a:noFill/>
          <a:ln>
            <a:noFill/>
          </a:ln>
        </p:spPr>
      </p:pic>
      <p:sp>
        <p:nvSpPr>
          <p:cNvPr id="223" name="Google Shape;223;p7"/>
          <p:cNvSpPr txBox="1"/>
          <p:nvPr/>
        </p:nvSpPr>
        <p:spPr>
          <a:xfrm>
            <a:off x="839788" y="1294972"/>
            <a:ext cx="10514012" cy="1316038"/>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1800"/>
              <a:buFont typeface="Calibri"/>
              <a:buNone/>
            </a:pPr>
            <a:r>
              <a:rPr lang="en-US" sz="2800" b="1" i="0" u="none" strike="noStrike" cap="none">
                <a:solidFill>
                  <a:schemeClr val="dk1"/>
                </a:solidFill>
                <a:latin typeface="Calibri"/>
                <a:ea typeface="Calibri"/>
                <a:cs typeface="Calibri"/>
                <a:sym typeface="Calibri"/>
              </a:rPr>
              <a:t>Inclusive Education is not just about special education. It represents a larger vision for schools and educational services that support the academic and social/emotional/behavioral success of all students.</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8"/>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1800"/>
              <a:buNone/>
            </a:pPr>
            <a:r>
              <a:rPr lang="en-US" sz="4800"/>
              <a:t>Why Now? </a:t>
            </a:r>
            <a:endParaRPr sz="4800"/>
          </a:p>
          <a:p>
            <a:pPr marL="0" lvl="0" indent="0" algn="l" rtl="0">
              <a:lnSpc>
                <a:spcPct val="90000"/>
              </a:lnSpc>
              <a:spcBef>
                <a:spcPts val="0"/>
              </a:spcBef>
              <a:spcAft>
                <a:spcPts val="0"/>
              </a:spcAft>
              <a:buSzPts val="1800"/>
              <a:buNone/>
            </a:pPr>
            <a:r>
              <a:rPr lang="en-US" sz="3200"/>
              <a:t>The majority of students with disabilities in Virginia are not achieving even basic competency in core academics.</a:t>
            </a:r>
            <a:endParaRPr sz="3200"/>
          </a:p>
        </p:txBody>
      </p:sp>
      <p:graphicFrame>
        <p:nvGraphicFramePr>
          <p:cNvPr id="229" name="Google Shape;229;p8"/>
          <p:cNvGraphicFramePr/>
          <p:nvPr/>
        </p:nvGraphicFramePr>
        <p:xfrm>
          <a:off x="964750" y="1836875"/>
          <a:ext cx="3000000" cy="3000000"/>
        </p:xfrm>
        <a:graphic>
          <a:graphicData uri="http://schemas.openxmlformats.org/drawingml/2006/table">
            <a:tbl>
              <a:tblPr>
                <a:noFill/>
                <a:tableStyleId>{FC5EE3B9-C0F2-4BF5-BEB6-554EBE2FA9D7}</a:tableStyleId>
              </a:tblPr>
              <a:tblGrid>
                <a:gridCol w="52578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808425">
                <a:tc>
                  <a:txBody>
                    <a:bodyPr/>
                    <a:lstStyle/>
                    <a:p>
                      <a:pPr marL="0" marR="0" lvl="0" indent="0" algn="l" rtl="0">
                        <a:lnSpc>
                          <a:spcPct val="100000"/>
                        </a:lnSpc>
                        <a:spcBef>
                          <a:spcPts val="0"/>
                        </a:spcBef>
                        <a:spcAft>
                          <a:spcPts val="0"/>
                        </a:spcAft>
                        <a:buClr>
                          <a:srgbClr val="000000"/>
                        </a:buClr>
                        <a:buSzPts val="2400"/>
                        <a:buFont typeface="Arial"/>
                        <a:buNone/>
                      </a:pPr>
                      <a:r>
                        <a:rPr lang="en-US" sz="2400" b="1" u="none" strike="noStrike" cap="none">
                          <a:latin typeface="Calibri"/>
                          <a:ea typeface="Calibri"/>
                          <a:cs typeface="Calibri"/>
                          <a:sym typeface="Calibri"/>
                        </a:rPr>
                        <a:t>VA Standards of Learning Assessment </a:t>
                      </a:r>
                      <a:endParaRPr sz="2400" b="1" u="none" strike="noStrike" cap="none">
                        <a:latin typeface="Calibri"/>
                        <a:ea typeface="Calibri"/>
                        <a:cs typeface="Calibri"/>
                        <a:sym typeface="Calibri"/>
                      </a:endParaRPr>
                    </a:p>
                  </a:txBody>
                  <a:tcPr marL="91425" marR="91425" marT="91425" marB="91425"/>
                </a:tc>
                <a:tc>
                  <a:txBody>
                    <a:bodyPr/>
                    <a:lstStyle/>
                    <a:p>
                      <a:pPr marL="0" marR="0" lvl="0" indent="0" algn="l" rtl="0">
                        <a:lnSpc>
                          <a:spcPct val="100000"/>
                        </a:lnSpc>
                        <a:spcBef>
                          <a:spcPts val="0"/>
                        </a:spcBef>
                        <a:spcAft>
                          <a:spcPts val="0"/>
                        </a:spcAft>
                        <a:buClr>
                          <a:srgbClr val="000000"/>
                        </a:buClr>
                        <a:buSzPts val="2400"/>
                        <a:buFont typeface="Arial"/>
                        <a:buNone/>
                      </a:pPr>
                      <a:r>
                        <a:rPr lang="en-US" sz="2400" b="1" u="none" strike="noStrike" cap="none">
                          <a:latin typeface="Calibri"/>
                          <a:ea typeface="Calibri"/>
                          <a:cs typeface="Calibri"/>
                          <a:sym typeface="Calibri"/>
                        </a:rPr>
                        <a:t>% of students with disabilities passing</a:t>
                      </a:r>
                      <a:endParaRPr sz="2400" b="1" u="none" strike="noStrike" cap="none">
                        <a:latin typeface="Calibri"/>
                        <a:ea typeface="Calibri"/>
                        <a:cs typeface="Calibri"/>
                        <a:sym typeface="Calibri"/>
                      </a:endParaRPr>
                    </a:p>
                  </a:txBody>
                  <a:tcPr marL="91425" marR="91425" marT="91425" marB="91425"/>
                </a:tc>
                <a:extLst>
                  <a:ext uri="{0D108BD9-81ED-4DB2-BD59-A6C34878D82A}">
                    <a16:rowId xmlns:a16="http://schemas.microsoft.com/office/drawing/2014/main" val="10000"/>
                  </a:ext>
                </a:extLst>
              </a:tr>
              <a:tr h="709825">
                <a:tc>
                  <a:txBody>
                    <a:bodyPr/>
                    <a:lstStyle/>
                    <a:p>
                      <a:pPr marL="0" marR="0" lvl="0" indent="0" algn="ctr" rtl="0">
                        <a:lnSpc>
                          <a:spcPct val="100000"/>
                        </a:lnSpc>
                        <a:spcBef>
                          <a:spcPts val="0"/>
                        </a:spcBef>
                        <a:spcAft>
                          <a:spcPts val="0"/>
                        </a:spcAft>
                        <a:buClr>
                          <a:srgbClr val="000000"/>
                        </a:buClr>
                        <a:buSzPts val="2400"/>
                        <a:buFont typeface="Arial"/>
                        <a:buNone/>
                      </a:pPr>
                      <a:r>
                        <a:rPr lang="en-US" sz="2400" u="none" strike="noStrike" cap="none">
                          <a:latin typeface="Calibri"/>
                          <a:ea typeface="Calibri"/>
                          <a:cs typeface="Calibri"/>
                          <a:sym typeface="Calibri"/>
                        </a:rPr>
                        <a:t>English</a:t>
                      </a:r>
                      <a:endParaRPr sz="2400" u="none" strike="noStrike" cap="none">
                        <a:latin typeface="Calibri"/>
                        <a:ea typeface="Calibri"/>
                        <a:cs typeface="Calibri"/>
                        <a:sym typeface="Calibri"/>
                      </a:endParaRPr>
                    </a:p>
                  </a:txBody>
                  <a:tcPr marL="91425" marR="91425" marT="91425" marB="91425"/>
                </a:tc>
                <a:tc>
                  <a:txBody>
                    <a:bodyPr/>
                    <a:lstStyle/>
                    <a:p>
                      <a:pPr marL="0" marR="0" lvl="0" indent="0" algn="ctr" rtl="0">
                        <a:lnSpc>
                          <a:spcPct val="100000"/>
                        </a:lnSpc>
                        <a:spcBef>
                          <a:spcPts val="0"/>
                        </a:spcBef>
                        <a:spcAft>
                          <a:spcPts val="0"/>
                        </a:spcAft>
                        <a:buClr>
                          <a:srgbClr val="000000"/>
                        </a:buClr>
                        <a:buSzPts val="2400"/>
                        <a:buFont typeface="Arial"/>
                        <a:buNone/>
                      </a:pPr>
                      <a:r>
                        <a:rPr lang="en-US" sz="2400" u="none" strike="noStrike" cap="none">
                          <a:latin typeface="Calibri"/>
                          <a:ea typeface="Calibri"/>
                          <a:cs typeface="Calibri"/>
                          <a:sym typeface="Calibri"/>
                        </a:rPr>
                        <a:t>47%</a:t>
                      </a:r>
                      <a:endParaRPr sz="2400" u="none" strike="noStrike" cap="none">
                        <a:latin typeface="Calibri"/>
                        <a:ea typeface="Calibri"/>
                        <a:cs typeface="Calibri"/>
                        <a:sym typeface="Calibri"/>
                      </a:endParaRPr>
                    </a:p>
                  </a:txBody>
                  <a:tcPr marL="91425" marR="91425" marT="91425" marB="91425"/>
                </a:tc>
                <a:extLst>
                  <a:ext uri="{0D108BD9-81ED-4DB2-BD59-A6C34878D82A}">
                    <a16:rowId xmlns:a16="http://schemas.microsoft.com/office/drawing/2014/main" val="10001"/>
                  </a:ext>
                </a:extLst>
              </a:tr>
              <a:tr h="709825">
                <a:tc>
                  <a:txBody>
                    <a:bodyPr/>
                    <a:lstStyle/>
                    <a:p>
                      <a:pPr marL="0" marR="0" lvl="0" indent="0" algn="ctr" rtl="0">
                        <a:lnSpc>
                          <a:spcPct val="100000"/>
                        </a:lnSpc>
                        <a:spcBef>
                          <a:spcPts val="0"/>
                        </a:spcBef>
                        <a:spcAft>
                          <a:spcPts val="0"/>
                        </a:spcAft>
                        <a:buClr>
                          <a:srgbClr val="000000"/>
                        </a:buClr>
                        <a:buSzPts val="2400"/>
                        <a:buFont typeface="Arial"/>
                        <a:buNone/>
                      </a:pPr>
                      <a:r>
                        <a:rPr lang="en-US" sz="2400" u="none" strike="noStrike" cap="none">
                          <a:latin typeface="Calibri"/>
                          <a:ea typeface="Calibri"/>
                          <a:cs typeface="Calibri"/>
                          <a:sym typeface="Calibri"/>
                        </a:rPr>
                        <a:t>Writing</a:t>
                      </a:r>
                      <a:endParaRPr sz="2400" u="none" strike="noStrike" cap="none">
                        <a:latin typeface="Calibri"/>
                        <a:ea typeface="Calibri"/>
                        <a:cs typeface="Calibri"/>
                        <a:sym typeface="Calibri"/>
                      </a:endParaRPr>
                    </a:p>
                  </a:txBody>
                  <a:tcPr marL="91425" marR="91425" marT="91425" marB="91425"/>
                </a:tc>
                <a:tc>
                  <a:txBody>
                    <a:bodyPr/>
                    <a:lstStyle/>
                    <a:p>
                      <a:pPr marL="0" marR="0" lvl="0" indent="0" algn="ctr" rtl="0">
                        <a:lnSpc>
                          <a:spcPct val="100000"/>
                        </a:lnSpc>
                        <a:spcBef>
                          <a:spcPts val="0"/>
                        </a:spcBef>
                        <a:spcAft>
                          <a:spcPts val="0"/>
                        </a:spcAft>
                        <a:buClr>
                          <a:srgbClr val="000000"/>
                        </a:buClr>
                        <a:buSzPts val="2400"/>
                        <a:buFont typeface="Arial"/>
                        <a:buNone/>
                      </a:pPr>
                      <a:r>
                        <a:rPr lang="en-US" sz="2400" u="none" strike="noStrike" cap="none">
                          <a:latin typeface="Calibri"/>
                          <a:ea typeface="Calibri"/>
                          <a:cs typeface="Calibri"/>
                          <a:sym typeface="Calibri"/>
                        </a:rPr>
                        <a:t>39%</a:t>
                      </a:r>
                      <a:endParaRPr sz="2400" u="none" strike="noStrike" cap="none">
                        <a:latin typeface="Calibri"/>
                        <a:ea typeface="Calibri"/>
                        <a:cs typeface="Calibri"/>
                        <a:sym typeface="Calibri"/>
                      </a:endParaRPr>
                    </a:p>
                  </a:txBody>
                  <a:tcPr marL="91425" marR="91425" marT="91425" marB="91425"/>
                </a:tc>
                <a:extLst>
                  <a:ext uri="{0D108BD9-81ED-4DB2-BD59-A6C34878D82A}">
                    <a16:rowId xmlns:a16="http://schemas.microsoft.com/office/drawing/2014/main" val="10002"/>
                  </a:ext>
                </a:extLst>
              </a:tr>
              <a:tr h="709825">
                <a:tc>
                  <a:txBody>
                    <a:bodyPr/>
                    <a:lstStyle/>
                    <a:p>
                      <a:pPr marL="0" marR="0" lvl="0" indent="0" algn="ctr" rtl="0">
                        <a:lnSpc>
                          <a:spcPct val="100000"/>
                        </a:lnSpc>
                        <a:spcBef>
                          <a:spcPts val="0"/>
                        </a:spcBef>
                        <a:spcAft>
                          <a:spcPts val="0"/>
                        </a:spcAft>
                        <a:buClr>
                          <a:srgbClr val="000000"/>
                        </a:buClr>
                        <a:buSzPts val="2400"/>
                        <a:buFont typeface="Arial"/>
                        <a:buNone/>
                      </a:pPr>
                      <a:r>
                        <a:rPr lang="en-US" sz="2400" u="none" strike="noStrike" cap="none">
                          <a:latin typeface="Calibri"/>
                          <a:ea typeface="Calibri"/>
                          <a:cs typeface="Calibri"/>
                          <a:sym typeface="Calibri"/>
                        </a:rPr>
                        <a:t>Math</a:t>
                      </a:r>
                      <a:endParaRPr sz="2400" u="none" strike="noStrike" cap="none">
                        <a:latin typeface="Calibri"/>
                        <a:ea typeface="Calibri"/>
                        <a:cs typeface="Calibri"/>
                        <a:sym typeface="Calibri"/>
                      </a:endParaRPr>
                    </a:p>
                  </a:txBody>
                  <a:tcPr marL="91425" marR="91425" marT="91425" marB="91425"/>
                </a:tc>
                <a:tc>
                  <a:txBody>
                    <a:bodyPr/>
                    <a:lstStyle/>
                    <a:p>
                      <a:pPr marL="0" marR="0" lvl="0" indent="0" algn="ctr" rtl="0">
                        <a:lnSpc>
                          <a:spcPct val="100000"/>
                        </a:lnSpc>
                        <a:spcBef>
                          <a:spcPts val="0"/>
                        </a:spcBef>
                        <a:spcAft>
                          <a:spcPts val="0"/>
                        </a:spcAft>
                        <a:buClr>
                          <a:srgbClr val="000000"/>
                        </a:buClr>
                        <a:buSzPts val="2400"/>
                        <a:buFont typeface="Arial"/>
                        <a:buNone/>
                      </a:pPr>
                      <a:r>
                        <a:rPr lang="en-US" sz="2400" u="none" strike="noStrike" cap="none">
                          <a:latin typeface="Calibri"/>
                          <a:ea typeface="Calibri"/>
                          <a:cs typeface="Calibri"/>
                          <a:sym typeface="Calibri"/>
                        </a:rPr>
                        <a:t>55%</a:t>
                      </a:r>
                      <a:endParaRPr sz="2400" u="none" strike="noStrike" cap="none">
                        <a:latin typeface="Calibri"/>
                        <a:ea typeface="Calibri"/>
                        <a:cs typeface="Calibri"/>
                        <a:sym typeface="Calibri"/>
                      </a:endParaRPr>
                    </a:p>
                  </a:txBody>
                  <a:tcPr marL="91425" marR="91425" marT="91425" marB="91425"/>
                </a:tc>
                <a:extLst>
                  <a:ext uri="{0D108BD9-81ED-4DB2-BD59-A6C34878D82A}">
                    <a16:rowId xmlns:a16="http://schemas.microsoft.com/office/drawing/2014/main" val="10003"/>
                  </a:ext>
                </a:extLst>
              </a:tr>
              <a:tr h="709825">
                <a:tc>
                  <a:txBody>
                    <a:bodyPr/>
                    <a:lstStyle/>
                    <a:p>
                      <a:pPr marL="0" marR="0" lvl="0" indent="0" algn="ctr" rtl="0">
                        <a:lnSpc>
                          <a:spcPct val="100000"/>
                        </a:lnSpc>
                        <a:spcBef>
                          <a:spcPts val="0"/>
                        </a:spcBef>
                        <a:spcAft>
                          <a:spcPts val="0"/>
                        </a:spcAft>
                        <a:buClr>
                          <a:srgbClr val="000000"/>
                        </a:buClr>
                        <a:buSzPts val="2400"/>
                        <a:buFont typeface="Arial"/>
                        <a:buNone/>
                      </a:pPr>
                      <a:r>
                        <a:rPr lang="en-US" sz="2400" u="none" strike="noStrike" cap="none">
                          <a:latin typeface="Calibri"/>
                          <a:ea typeface="Calibri"/>
                          <a:cs typeface="Calibri"/>
                          <a:sym typeface="Calibri"/>
                        </a:rPr>
                        <a:t>Science</a:t>
                      </a:r>
                      <a:endParaRPr sz="2400" u="none" strike="noStrike" cap="none">
                        <a:latin typeface="Calibri"/>
                        <a:ea typeface="Calibri"/>
                        <a:cs typeface="Calibri"/>
                        <a:sym typeface="Calibri"/>
                      </a:endParaRPr>
                    </a:p>
                  </a:txBody>
                  <a:tcPr marL="91425" marR="91425" marT="91425" marB="91425"/>
                </a:tc>
                <a:tc>
                  <a:txBody>
                    <a:bodyPr/>
                    <a:lstStyle/>
                    <a:p>
                      <a:pPr marL="0" marR="0" lvl="0" indent="0" algn="ctr" rtl="0">
                        <a:lnSpc>
                          <a:spcPct val="100000"/>
                        </a:lnSpc>
                        <a:spcBef>
                          <a:spcPts val="0"/>
                        </a:spcBef>
                        <a:spcAft>
                          <a:spcPts val="0"/>
                        </a:spcAft>
                        <a:buClr>
                          <a:srgbClr val="000000"/>
                        </a:buClr>
                        <a:buSzPts val="2400"/>
                        <a:buFont typeface="Arial"/>
                        <a:buNone/>
                      </a:pPr>
                      <a:r>
                        <a:rPr lang="en-US" sz="2400" u="none" strike="noStrike" cap="none">
                          <a:latin typeface="Calibri"/>
                          <a:ea typeface="Calibri"/>
                          <a:cs typeface="Calibri"/>
                          <a:sym typeface="Calibri"/>
                        </a:rPr>
                        <a:t>51%</a:t>
                      </a:r>
                      <a:endParaRPr sz="2400" u="none" strike="noStrike" cap="none">
                        <a:latin typeface="Calibri"/>
                        <a:ea typeface="Calibri"/>
                        <a:cs typeface="Calibri"/>
                        <a:sym typeface="Calibri"/>
                      </a:endParaRPr>
                    </a:p>
                  </a:txBody>
                  <a:tcPr marL="91425" marR="91425" marT="91425" marB="91425"/>
                </a:tc>
                <a:extLst>
                  <a:ext uri="{0D108BD9-81ED-4DB2-BD59-A6C34878D82A}">
                    <a16:rowId xmlns:a16="http://schemas.microsoft.com/office/drawing/2014/main" val="10004"/>
                  </a:ext>
                </a:extLst>
              </a:tr>
              <a:tr h="709825">
                <a:tc>
                  <a:txBody>
                    <a:bodyPr/>
                    <a:lstStyle/>
                    <a:p>
                      <a:pPr marL="0" marR="0" lvl="0" indent="0" algn="ctr" rtl="0">
                        <a:lnSpc>
                          <a:spcPct val="100000"/>
                        </a:lnSpc>
                        <a:spcBef>
                          <a:spcPts val="0"/>
                        </a:spcBef>
                        <a:spcAft>
                          <a:spcPts val="0"/>
                        </a:spcAft>
                        <a:buClr>
                          <a:srgbClr val="000000"/>
                        </a:buClr>
                        <a:buSzPts val="2400"/>
                        <a:buFont typeface="Arial"/>
                        <a:buNone/>
                      </a:pPr>
                      <a:r>
                        <a:rPr lang="en-US" sz="2400" u="none" strike="noStrike" cap="none">
                          <a:latin typeface="Calibri"/>
                          <a:ea typeface="Calibri"/>
                          <a:cs typeface="Calibri"/>
                          <a:sym typeface="Calibri"/>
                        </a:rPr>
                        <a:t>Social Studies</a:t>
                      </a:r>
                      <a:endParaRPr sz="2400" u="none" strike="noStrike" cap="none">
                        <a:latin typeface="Calibri"/>
                        <a:ea typeface="Calibri"/>
                        <a:cs typeface="Calibri"/>
                        <a:sym typeface="Calibri"/>
                      </a:endParaRPr>
                    </a:p>
                  </a:txBody>
                  <a:tcPr marL="91425" marR="91425" marT="91425" marB="91425"/>
                </a:tc>
                <a:tc>
                  <a:txBody>
                    <a:bodyPr/>
                    <a:lstStyle/>
                    <a:p>
                      <a:pPr marL="0" marR="0" lvl="0" indent="0" algn="ctr" rtl="0">
                        <a:lnSpc>
                          <a:spcPct val="100000"/>
                        </a:lnSpc>
                        <a:spcBef>
                          <a:spcPts val="0"/>
                        </a:spcBef>
                        <a:spcAft>
                          <a:spcPts val="0"/>
                        </a:spcAft>
                        <a:buClr>
                          <a:srgbClr val="000000"/>
                        </a:buClr>
                        <a:buSzPts val="2400"/>
                        <a:buFont typeface="Arial"/>
                        <a:buNone/>
                      </a:pPr>
                      <a:r>
                        <a:rPr lang="en-US" sz="2400" u="none" strike="noStrike" cap="none">
                          <a:latin typeface="Calibri"/>
                          <a:ea typeface="Calibri"/>
                          <a:cs typeface="Calibri"/>
                          <a:sym typeface="Calibri"/>
                        </a:rPr>
                        <a:t>52%</a:t>
                      </a:r>
                      <a:endParaRPr sz="2400" u="none" strike="noStrike" cap="none">
                        <a:latin typeface="Calibri"/>
                        <a:ea typeface="Calibri"/>
                        <a:cs typeface="Calibri"/>
                        <a:sym typeface="Calibri"/>
                      </a:endParaRPr>
                    </a:p>
                  </a:txBody>
                  <a:tcPr marL="91425" marR="91425" marT="91425" marB="91425"/>
                </a:tc>
                <a:extLst>
                  <a:ext uri="{0D108BD9-81ED-4DB2-BD59-A6C34878D82A}">
                    <a16:rowId xmlns:a16="http://schemas.microsoft.com/office/drawing/2014/main" val="10005"/>
                  </a:ext>
                </a:extLst>
              </a:tr>
            </a:tbl>
          </a:graphicData>
        </a:graphic>
      </p:graphicFrame>
      <p:sp>
        <p:nvSpPr>
          <p:cNvPr id="230" name="Google Shape;230;p8"/>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2126</Words>
  <Application>Microsoft Office PowerPoint</Application>
  <PresentationFormat>Widescreen</PresentationFormat>
  <Paragraphs>176</Paragraphs>
  <Slides>13</Slides>
  <Notes>13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Calibri</vt:lpstr>
      <vt:lpstr>Noto Sans Symbols</vt:lpstr>
      <vt:lpstr>Times New Roman</vt:lpstr>
      <vt:lpstr>Office Theme</vt:lpstr>
      <vt:lpstr>Office Theme</vt:lpstr>
      <vt:lpstr>The Importance of Inclusion for our Schools and  our Children and our Youth</vt:lpstr>
      <vt:lpstr>The 3 Big Questions for Today</vt:lpstr>
      <vt:lpstr>What is Special Education?</vt:lpstr>
      <vt:lpstr>What is Inclusive Education?</vt:lpstr>
      <vt:lpstr>Least Restrictive Environment (LRE)</vt:lpstr>
      <vt:lpstr>Best Practice Recommendations -  Inclusive Education for ALL Students with Disabilities</vt:lpstr>
      <vt:lpstr>Special Education is a Service not a Place</vt:lpstr>
      <vt:lpstr>Why Inclusion?</vt:lpstr>
      <vt:lpstr>Why Now?  The majority of students with disabilities in Virginia are not achieving even basic competency in core academics.</vt:lpstr>
      <vt:lpstr>Why Now?</vt:lpstr>
      <vt:lpstr>Disruption of Special Education Services and the Social Isolation Caused by the Pandemic Makes Inclusion an “Economic and Moral imperative.”</vt:lpstr>
      <vt:lpstr>Moving Forward</vt:lpstr>
      <vt:lpstr>Thank you to our friends at PEATC,  the Virginia Parent Educational Advocacy Training Center,  for their collaboration on this project!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Importance of Inclusion for our Schools and  our Children and our Youth</dc:title>
  <dc:creator>Altieri, Liz</dc:creator>
  <cp:lastModifiedBy>Clark-Gaspard, Princess</cp:lastModifiedBy>
  <cp:revision>1</cp:revision>
  <dcterms:created xsi:type="dcterms:W3CDTF">2019-07-15T16:32:42Z</dcterms:created>
  <dcterms:modified xsi:type="dcterms:W3CDTF">2021-08-04T17:41:24Z</dcterms:modified>
</cp:coreProperties>
</file>