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96" r:id="rId4"/>
    <p:sldId id="295" r:id="rId5"/>
    <p:sldId id="259" r:id="rId6"/>
    <p:sldId id="260" r:id="rId7"/>
    <p:sldId id="261" r:id="rId8"/>
    <p:sldId id="262" r:id="rId9"/>
    <p:sldId id="263" r:id="rId10"/>
    <p:sldId id="264" r:id="rId11"/>
    <p:sldId id="265" r:id="rId12"/>
    <p:sldId id="267" r:id="rId13"/>
    <p:sldId id="268" r:id="rId14"/>
    <p:sldId id="269" r:id="rId15"/>
    <p:sldId id="270" r:id="rId16"/>
    <p:sldId id="287" r:id="rId17"/>
    <p:sldId id="288" r:id="rId18"/>
    <p:sldId id="289" r:id="rId19"/>
    <p:sldId id="290" r:id="rId20"/>
    <p:sldId id="291" r:id="rId21"/>
    <p:sldId id="292" r:id="rId22"/>
    <p:sldId id="293" r:id="rId23"/>
    <p:sldId id="294" r:id="rId24"/>
    <p:sldId id="283" r:id="rId25"/>
    <p:sldId id="284"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F9A2E-C007-4D6E-A0DF-33204872CB65}" type="datetimeFigureOut">
              <a:rPr lang="en-US" smtClean="0"/>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14518-3564-4EE0-A4D7-FBAA1F953D04}" type="slidenum">
              <a:rPr lang="en-US" smtClean="0"/>
              <a:t>‹#›</a:t>
            </a:fld>
            <a:endParaRPr lang="en-US"/>
          </a:p>
        </p:txBody>
      </p:sp>
    </p:spTree>
    <p:extLst>
      <p:ext uri="{BB962C8B-B14F-4D97-AF65-F5344CB8AC3E}">
        <p14:creationId xmlns:p14="http://schemas.microsoft.com/office/powerpoint/2010/main" val="216818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you eat before</a:t>
            </a:r>
            <a:r>
              <a:rPr lang="en-US" baseline="0" dirty="0" smtClean="0"/>
              <a:t> not during (and not onions).</a:t>
            </a:r>
          </a:p>
          <a:p>
            <a:r>
              <a:rPr lang="en-US" baseline="0" dirty="0" smtClean="0"/>
              <a:t>Make sure you’ve been to the bathroom.</a:t>
            </a:r>
          </a:p>
          <a:p>
            <a:endParaRPr lang="en-US" dirty="0"/>
          </a:p>
        </p:txBody>
      </p:sp>
      <p:sp>
        <p:nvSpPr>
          <p:cNvPr id="4" name="Slide Number Placeholder 3"/>
          <p:cNvSpPr>
            <a:spLocks noGrp="1"/>
          </p:cNvSpPr>
          <p:nvPr>
            <p:ph type="sldNum" sz="quarter" idx="10"/>
          </p:nvPr>
        </p:nvSpPr>
        <p:spPr/>
        <p:txBody>
          <a:bodyPr/>
          <a:lstStyle/>
          <a:p>
            <a:fld id="{8405EA30-6531-4530-A56D-C2950576B35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B6B0BA-6A1F-4FF0-98E9-C2029EBB88D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1812-59E9-4962-97CD-2CA18138341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6B0BA-6A1F-4FF0-98E9-C2029EBB88D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1812-59E9-4962-97CD-2CA1813834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B6B0BA-6A1F-4FF0-98E9-C2029EBB88D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1812-59E9-4962-97CD-2CA1813834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6B0BA-6A1F-4FF0-98E9-C2029EBB88D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1812-59E9-4962-97CD-2CA1813834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B6B0BA-6A1F-4FF0-98E9-C2029EBB88D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1812-59E9-4962-97CD-2CA18138341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B6B0BA-6A1F-4FF0-98E9-C2029EBB88DC}"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F1812-59E9-4962-97CD-2CA1813834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B6B0BA-6A1F-4FF0-98E9-C2029EBB88DC}" type="datetimeFigureOut">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F1812-59E9-4962-97CD-2CA18138341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6B0BA-6A1F-4FF0-98E9-C2029EBB88DC}" type="datetimeFigureOut">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F1812-59E9-4962-97CD-2CA1813834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6B0BA-6A1F-4FF0-98E9-C2029EBB88DC}" type="datetimeFigureOut">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F1812-59E9-4962-97CD-2CA1813834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6B0BA-6A1F-4FF0-98E9-C2029EBB88DC}"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F1812-59E9-4962-97CD-2CA18138341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6B0BA-6A1F-4FF0-98E9-C2029EBB88DC}"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F1812-59E9-4962-97CD-2CA1813834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B6B0BA-6A1F-4FF0-98E9-C2029EBB88DC}" type="datetimeFigureOut">
              <a:rPr lang="en-US" smtClean="0"/>
              <a:t>2/27/2015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0F1812-59E9-4962-97CD-2CA1813834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2" Type="http://schemas.openxmlformats.org/officeDocument/2006/relationships/hyperlink" Target="https://radford.biginterview.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uncw.edu/career/skillseeker.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adford.edu/content/chbs/home/political-science/resources/career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wl.english.purdue.edu/owl/" TargetMode="External"/><Relationship Id="rId2" Type="http://schemas.openxmlformats.org/officeDocument/2006/relationships/hyperlink" Target="http://www.radford.edu/content/career-services/home/students/resume-cover-letter.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Careers in</a:t>
            </a:r>
            <a:br>
              <a:rPr lang="en-US" dirty="0" smtClean="0"/>
            </a:br>
            <a:r>
              <a:rPr lang="en-US" dirty="0" smtClean="0"/>
              <a:t>Political Science</a:t>
            </a:r>
            <a:endParaRPr lang="en-US" dirty="0"/>
          </a:p>
        </p:txBody>
      </p:sp>
      <p:sp>
        <p:nvSpPr>
          <p:cNvPr id="3" name="Subtitle 2"/>
          <p:cNvSpPr>
            <a:spLocks noGrp="1"/>
          </p:cNvSpPr>
          <p:nvPr>
            <p:ph type="subTitle" idx="1"/>
          </p:nvPr>
        </p:nvSpPr>
        <p:spPr>
          <a:xfrm>
            <a:off x="2209800" y="4419600"/>
            <a:ext cx="6400800" cy="1752600"/>
          </a:xfrm>
        </p:spPr>
        <p:txBody>
          <a:bodyPr/>
          <a:lstStyle/>
          <a:p>
            <a:pPr algn="r"/>
            <a:r>
              <a:rPr lang="en-US" dirty="0" smtClean="0"/>
              <a:t>Paige Johnson Tan, Ph.D.</a:t>
            </a:r>
          </a:p>
          <a:p>
            <a:pPr algn="r"/>
            <a:r>
              <a:rPr lang="en-US" dirty="0" smtClean="0"/>
              <a:t>Chair, Department of Political Science Radford University</a:t>
            </a:r>
            <a:endParaRPr lang="en-US" dirty="0"/>
          </a:p>
        </p:txBody>
      </p:sp>
    </p:spTree>
    <p:extLst>
      <p:ext uri="{BB962C8B-B14F-4D97-AF65-F5344CB8AC3E}">
        <p14:creationId xmlns:p14="http://schemas.microsoft.com/office/powerpoint/2010/main" val="3482536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Apply: Cover Letters </a:t>
            </a:r>
            <a:endParaRPr lang="en-US" dirty="0"/>
          </a:p>
        </p:txBody>
      </p:sp>
      <p:sp>
        <p:nvSpPr>
          <p:cNvPr id="3" name="Content Placeholder 2"/>
          <p:cNvSpPr>
            <a:spLocks noGrp="1"/>
          </p:cNvSpPr>
          <p:nvPr>
            <p:ph idx="1"/>
          </p:nvPr>
        </p:nvSpPr>
        <p:spPr/>
        <p:txBody>
          <a:bodyPr>
            <a:normAutofit fontScale="92500"/>
          </a:bodyPr>
          <a:lstStyle/>
          <a:p>
            <a:r>
              <a:rPr lang="en-US" dirty="0"/>
              <a:t>Standard tips for the structure of your cover letter:</a:t>
            </a:r>
          </a:p>
          <a:p>
            <a:pPr lvl="0"/>
            <a:r>
              <a:rPr lang="en-US" dirty="0"/>
              <a:t>Sentence 1: How I found out about the job.</a:t>
            </a:r>
          </a:p>
          <a:p>
            <a:pPr lvl="0"/>
            <a:r>
              <a:rPr lang="en-US" dirty="0"/>
              <a:t>1</a:t>
            </a:r>
            <a:r>
              <a:rPr lang="en-US" baseline="30000" dirty="0"/>
              <a:t>st</a:t>
            </a:r>
            <a:r>
              <a:rPr lang="en-US" dirty="0"/>
              <a:t> paragraph. Why them?  Show you’ve done research on the company/organization.</a:t>
            </a:r>
          </a:p>
          <a:p>
            <a:pPr lvl="0"/>
            <a:r>
              <a:rPr lang="en-US" dirty="0"/>
              <a:t>2</a:t>
            </a:r>
            <a:r>
              <a:rPr lang="en-US" baseline="30000" dirty="0"/>
              <a:t>nd</a:t>
            </a:r>
            <a:r>
              <a:rPr lang="en-US" dirty="0"/>
              <a:t> paragraph. Why you? Highlight important aspects of your </a:t>
            </a:r>
            <a:r>
              <a:rPr lang="en-US" dirty="0" err="1"/>
              <a:t>resumé</a:t>
            </a:r>
            <a:r>
              <a:rPr lang="en-US" dirty="0"/>
              <a:t>, but go more in depth. Don’t just repeat.</a:t>
            </a:r>
          </a:p>
          <a:p>
            <a:pPr lvl="0"/>
            <a:r>
              <a:rPr lang="en-US" dirty="0"/>
              <a:t>3</a:t>
            </a:r>
            <a:r>
              <a:rPr lang="en-US" baseline="30000" dirty="0"/>
              <a:t>rd</a:t>
            </a:r>
            <a:r>
              <a:rPr lang="en-US" dirty="0"/>
              <a:t> paragraph. How to contact you. </a:t>
            </a:r>
          </a:p>
          <a:p>
            <a:endParaRPr lang="en-US" dirty="0"/>
          </a:p>
          <a:p>
            <a:pPr lvl="0"/>
            <a:r>
              <a:rPr lang="en-US" dirty="0"/>
              <a:t>Important note:  Authors sometimes focus on their attitude toward the proposed job. “I am so excited to work for XXXXX.” The company doesn’t care how excited you are.  Focus in your letter on company’s needs, the requirements of job, and how you can fill those needs/do the job.</a:t>
            </a:r>
          </a:p>
          <a:p>
            <a:endParaRPr lang="en-US" dirty="0"/>
          </a:p>
        </p:txBody>
      </p:sp>
    </p:spTree>
    <p:extLst>
      <p:ext uri="{BB962C8B-B14F-4D97-AF65-F5344CB8AC3E}">
        <p14:creationId xmlns:p14="http://schemas.microsoft.com/office/powerpoint/2010/main" val="2943474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Take on the Cover Letter</a:t>
            </a:r>
            <a:endParaRPr lang="en-US" dirty="0"/>
          </a:p>
        </p:txBody>
      </p:sp>
      <p:sp>
        <p:nvSpPr>
          <p:cNvPr id="3" name="Content Placeholder 2"/>
          <p:cNvSpPr>
            <a:spLocks noGrp="1"/>
          </p:cNvSpPr>
          <p:nvPr>
            <p:ph idx="1"/>
          </p:nvPr>
        </p:nvSpPr>
        <p:spPr/>
        <p:txBody>
          <a:bodyPr/>
          <a:lstStyle/>
          <a:p>
            <a:endParaRPr lang="en-US" dirty="0" smtClean="0"/>
          </a:p>
          <a:p>
            <a:r>
              <a:rPr lang="en-US" dirty="0" smtClean="0"/>
              <a:t>When </a:t>
            </a:r>
            <a:r>
              <a:rPr lang="en-US" dirty="0"/>
              <a:t>I write cover letters, I focus on the key competencies from the job ad (four to five) and show how I meet them with extensive examples. </a:t>
            </a:r>
            <a:endParaRPr lang="en-US" dirty="0" smtClean="0"/>
          </a:p>
          <a:p>
            <a:r>
              <a:rPr lang="en-US" dirty="0" smtClean="0"/>
              <a:t>I </a:t>
            </a:r>
            <a:r>
              <a:rPr lang="en-US" dirty="0"/>
              <a:t>do not use the 1</a:t>
            </a:r>
            <a:r>
              <a:rPr lang="en-US" baseline="30000" dirty="0"/>
              <a:t>st</a:t>
            </a:r>
            <a:r>
              <a:rPr lang="en-US" dirty="0"/>
              <a:t> paragraph above from the standard tips.  </a:t>
            </a:r>
            <a:endParaRPr lang="en-US" dirty="0" smtClean="0"/>
          </a:p>
          <a:p>
            <a:r>
              <a:rPr lang="en-US" dirty="0" smtClean="0"/>
              <a:t>I </a:t>
            </a:r>
            <a:r>
              <a:rPr lang="en-US" dirty="0"/>
              <a:t>find as this is typically written it usually turns into drivel about how much you’ve dreamed about working at the company since grade school. It does nothing to sell your candidacy. It is useless to both you and the hiring organization.</a:t>
            </a:r>
          </a:p>
          <a:p>
            <a:endParaRPr lang="en-US" dirty="0"/>
          </a:p>
          <a:p>
            <a:endParaRPr lang="en-US" dirty="0"/>
          </a:p>
        </p:txBody>
      </p:sp>
    </p:spTree>
    <p:extLst>
      <p:ext uri="{BB962C8B-B14F-4D97-AF65-F5344CB8AC3E}">
        <p14:creationId xmlns:p14="http://schemas.microsoft.com/office/powerpoint/2010/main" val="3529775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endParaRPr lang="en-US" dirty="0"/>
          </a:p>
          <a:p>
            <a:pPr lvl="0"/>
            <a:r>
              <a:rPr lang="en-US" dirty="0"/>
              <a:t>Dear Ms. </a:t>
            </a:r>
            <a:r>
              <a:rPr lang="en-US" dirty="0" err="1"/>
              <a:t>Jobgiver</a:t>
            </a:r>
            <a:r>
              <a:rPr lang="en-US" dirty="0"/>
              <a:t>:  (colon)</a:t>
            </a:r>
          </a:p>
          <a:p>
            <a:pPr lvl="0"/>
            <a:r>
              <a:rPr lang="en-US" dirty="0"/>
              <a:t>Create a personal letterhead with a striking font of your name, address, phone, and e-mail address (striking, not freaky)</a:t>
            </a:r>
          </a:p>
          <a:p>
            <a:pPr lvl="0"/>
            <a:r>
              <a:rPr lang="en-US" dirty="0" err="1"/>
              <a:t>Resumé</a:t>
            </a:r>
            <a:r>
              <a:rPr lang="en-US" dirty="0"/>
              <a:t> (insert symbol, accent é)</a:t>
            </a:r>
          </a:p>
          <a:p>
            <a:pPr lvl="0"/>
            <a:r>
              <a:rPr lang="en-US" dirty="0"/>
              <a:t>Under recipient’s address, before salutation, use </a:t>
            </a:r>
            <a:r>
              <a:rPr lang="en-US" b="1" dirty="0"/>
              <a:t>Re: Legislative Intern Position.</a:t>
            </a:r>
            <a:endParaRPr lang="en-US" dirty="0"/>
          </a:p>
          <a:p>
            <a:endParaRPr lang="en-US" dirty="0"/>
          </a:p>
        </p:txBody>
      </p:sp>
    </p:spTree>
    <p:extLst>
      <p:ext uri="{BB962C8B-B14F-4D97-AF65-F5344CB8AC3E}">
        <p14:creationId xmlns:p14="http://schemas.microsoft.com/office/powerpoint/2010/main" val="2229870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Resumé</a:t>
            </a:r>
            <a:r>
              <a:rPr lang="en-US" dirty="0" smtClean="0"/>
              <a:t> Got You Noticed. Now, Time to Interview</a:t>
            </a:r>
            <a:endParaRPr lang="en-US" dirty="0"/>
          </a:p>
        </p:txBody>
      </p:sp>
      <p:sp>
        <p:nvSpPr>
          <p:cNvPr id="3" name="Content Placeholder 2"/>
          <p:cNvSpPr>
            <a:spLocks noGrp="1"/>
          </p:cNvSpPr>
          <p:nvPr>
            <p:ph idx="1"/>
          </p:nvPr>
        </p:nvSpPr>
        <p:spPr>
          <a:xfrm>
            <a:off x="1905000" y="1752600"/>
            <a:ext cx="7239000" cy="5791200"/>
          </a:xfrm>
        </p:spPr>
        <p:txBody>
          <a:bodyPr>
            <a:normAutofit/>
          </a:bodyPr>
          <a:lstStyle/>
          <a:p>
            <a:r>
              <a:rPr lang="en-US" sz="2000" dirty="0" smtClean="0"/>
              <a:t>Learn everything you can about the company/organization.</a:t>
            </a:r>
          </a:p>
          <a:p>
            <a:r>
              <a:rPr lang="en-US" sz="2000" dirty="0" smtClean="0"/>
              <a:t>Prepare answers to common questions (Google, check the Career Center). </a:t>
            </a:r>
          </a:p>
          <a:p>
            <a:pPr lvl="1"/>
            <a:r>
              <a:rPr lang="en-US" sz="2000" dirty="0" smtClean="0"/>
              <a:t>“Tell me about a time when you’ve persuaded others to adopt your ideas.” </a:t>
            </a:r>
          </a:p>
          <a:p>
            <a:pPr lvl="1"/>
            <a:r>
              <a:rPr lang="en-US" sz="2000" dirty="0" smtClean="0"/>
              <a:t>“Give me an example of your ability to make decisions under pressure.” </a:t>
            </a:r>
          </a:p>
          <a:p>
            <a:pPr lvl="1"/>
            <a:r>
              <a:rPr lang="en-US" sz="2000" dirty="0" smtClean="0"/>
              <a:t>“Tell me about your experience in dealing with a variety of different people.” </a:t>
            </a:r>
          </a:p>
          <a:p>
            <a:pPr lvl="1"/>
            <a:r>
              <a:rPr lang="en-US" sz="2000" dirty="0" smtClean="0"/>
              <a:t>“Tell me about a time when your first solution didn’t solve a problem. What did you do?”</a:t>
            </a:r>
          </a:p>
          <a:p>
            <a:endParaRPr lang="en-US" dirty="0" smtClean="0"/>
          </a:p>
        </p:txBody>
      </p:sp>
      <p:pic>
        <p:nvPicPr>
          <p:cNvPr id="1028" name="Picture 4" descr="C:\Documents and Settings\tanp\Local Settings\Temporary Internet Files\Content.IE5\GN3LLH11\MC900389266[1].wmf"/>
          <p:cNvPicPr>
            <a:picLocks noChangeAspect="1" noChangeArrowheads="1"/>
          </p:cNvPicPr>
          <p:nvPr/>
        </p:nvPicPr>
        <p:blipFill>
          <a:blip r:embed="rId2"/>
          <a:srcRect/>
          <a:stretch>
            <a:fillRect/>
          </a:stretch>
        </p:blipFill>
        <p:spPr bwMode="auto">
          <a:xfrm>
            <a:off x="0" y="1752600"/>
            <a:ext cx="1857001" cy="2971800"/>
          </a:xfrm>
          <a:prstGeom prst="rect">
            <a:avLst/>
          </a:prstGeom>
          <a:noFill/>
        </p:spPr>
      </p:pic>
    </p:spTree>
    <p:extLst>
      <p:ext uri="{BB962C8B-B14F-4D97-AF65-F5344CB8AC3E}">
        <p14:creationId xmlns:p14="http://schemas.microsoft.com/office/powerpoint/2010/main" val="3612811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Tips</a:t>
            </a:r>
            <a:endParaRPr lang="en-US" dirty="0"/>
          </a:p>
        </p:txBody>
      </p:sp>
      <p:sp>
        <p:nvSpPr>
          <p:cNvPr id="3" name="Content Placeholder 2"/>
          <p:cNvSpPr>
            <a:spLocks noGrp="1"/>
          </p:cNvSpPr>
          <p:nvPr>
            <p:ph idx="1"/>
          </p:nvPr>
        </p:nvSpPr>
        <p:spPr>
          <a:xfrm>
            <a:off x="3544368" y="1676400"/>
            <a:ext cx="5562600" cy="5798127"/>
          </a:xfrm>
        </p:spPr>
        <p:txBody>
          <a:bodyPr>
            <a:normAutofit/>
          </a:bodyPr>
          <a:lstStyle/>
          <a:p>
            <a:r>
              <a:rPr lang="en-US" sz="2400" dirty="0" smtClean="0"/>
              <a:t>Stay positive. Don’t badmouth previous employers (the new folks will imagine you doing it to them some day!).</a:t>
            </a:r>
          </a:p>
          <a:p>
            <a:r>
              <a:rPr lang="en-US" sz="2400" dirty="0" smtClean="0"/>
              <a:t>Actively listen. The interviewer is sending important signals about the work environment.  </a:t>
            </a:r>
            <a:r>
              <a:rPr lang="en-US" sz="2400" i="1" dirty="0" smtClean="0">
                <a:solidFill>
                  <a:srgbClr val="FF0000"/>
                </a:solidFill>
              </a:rPr>
              <a:t>Do you want to work for them?</a:t>
            </a:r>
          </a:p>
          <a:p>
            <a:r>
              <a:rPr lang="en-US" sz="2400" dirty="0" smtClean="0"/>
              <a:t>Don’t be a supplicant. Be confident, enthusiastic. Be positive about you and what you can do.</a:t>
            </a:r>
          </a:p>
          <a:p>
            <a:endParaRPr lang="en-US" dirty="0"/>
          </a:p>
        </p:txBody>
      </p:sp>
      <p:pic>
        <p:nvPicPr>
          <p:cNvPr id="2050" name="Picture 2" descr="C:\Documents and Settings\tanp\Local Settings\Temporary Internet Files\Content.IE5\1F3SRLXB\MC900295311[1].wmf"/>
          <p:cNvPicPr>
            <a:picLocks noChangeAspect="1" noChangeArrowheads="1"/>
          </p:cNvPicPr>
          <p:nvPr/>
        </p:nvPicPr>
        <p:blipFill>
          <a:blip r:embed="rId3"/>
          <a:srcRect/>
          <a:stretch>
            <a:fillRect/>
          </a:stretch>
        </p:blipFill>
        <p:spPr bwMode="auto">
          <a:xfrm>
            <a:off x="76200" y="2286000"/>
            <a:ext cx="3266792" cy="2765834"/>
          </a:xfrm>
          <a:prstGeom prst="rect">
            <a:avLst/>
          </a:prstGeom>
          <a:noFill/>
        </p:spPr>
      </p:pic>
    </p:spTree>
    <p:extLst>
      <p:ext uri="{BB962C8B-B14F-4D97-AF65-F5344CB8AC3E}">
        <p14:creationId xmlns:p14="http://schemas.microsoft.com/office/powerpoint/2010/main" val="3190473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Tips</a:t>
            </a:r>
            <a:endParaRPr lang="en-US" dirty="0"/>
          </a:p>
        </p:txBody>
      </p:sp>
      <p:sp>
        <p:nvSpPr>
          <p:cNvPr id="3" name="Content Placeholder 2"/>
          <p:cNvSpPr>
            <a:spLocks noGrp="1"/>
          </p:cNvSpPr>
          <p:nvPr>
            <p:ph idx="1"/>
          </p:nvPr>
        </p:nvSpPr>
        <p:spPr>
          <a:xfrm>
            <a:off x="29198" y="2438400"/>
            <a:ext cx="6324600" cy="5181600"/>
          </a:xfrm>
        </p:spPr>
        <p:txBody>
          <a:bodyPr>
            <a:normAutofit/>
          </a:bodyPr>
          <a:lstStyle/>
          <a:p>
            <a:r>
              <a:rPr lang="en-US" sz="2000" dirty="0" smtClean="0"/>
              <a:t>Eye contact, eye contact, eye contact.  Reflects on your interest, confidence, and trustworthiness.</a:t>
            </a:r>
          </a:p>
          <a:p>
            <a:r>
              <a:rPr lang="en-US" sz="2000" dirty="0" smtClean="0"/>
              <a:t>No lame handshakes. Man or woman, firm and strong (but not crushing).</a:t>
            </a:r>
          </a:p>
          <a:p>
            <a:r>
              <a:rPr lang="en-US" sz="2000" dirty="0" smtClean="0"/>
              <a:t>Be polite to everyone, including the receptionist.</a:t>
            </a:r>
          </a:p>
          <a:p>
            <a:r>
              <a:rPr lang="en-US" sz="2000" dirty="0" smtClean="0"/>
              <a:t>Sit up straight.</a:t>
            </a:r>
          </a:p>
          <a:p>
            <a:r>
              <a:rPr lang="en-US" sz="2000" dirty="0" smtClean="0"/>
              <a:t>No nervous habits, playing with hair, fidgeting.</a:t>
            </a:r>
          </a:p>
          <a:p>
            <a:r>
              <a:rPr lang="en-US" sz="2000" dirty="0" smtClean="0"/>
              <a:t>Be yourself.  You can’t fake it for three years if the fit isn’t right.</a:t>
            </a:r>
          </a:p>
          <a:p>
            <a:endParaRPr lang="en-US" dirty="0"/>
          </a:p>
        </p:txBody>
      </p:sp>
      <p:pic>
        <p:nvPicPr>
          <p:cNvPr id="3074" name="Picture 2" descr="C:\Documents and Settings\tanp\Local Settings\Temporary Internet Files\Content.IE5\K885WTVF\MC900351624[1].wmf"/>
          <p:cNvPicPr>
            <a:picLocks noChangeAspect="1" noChangeArrowheads="1"/>
          </p:cNvPicPr>
          <p:nvPr/>
        </p:nvPicPr>
        <p:blipFill>
          <a:blip r:embed="rId2"/>
          <a:srcRect/>
          <a:stretch>
            <a:fillRect/>
          </a:stretch>
        </p:blipFill>
        <p:spPr bwMode="auto">
          <a:xfrm>
            <a:off x="6133032" y="609600"/>
            <a:ext cx="2710647" cy="2362200"/>
          </a:xfrm>
          <a:prstGeom prst="rect">
            <a:avLst/>
          </a:prstGeom>
          <a:noFill/>
        </p:spPr>
      </p:pic>
    </p:spTree>
    <p:extLst>
      <p:ext uri="{BB962C8B-B14F-4D97-AF65-F5344CB8AC3E}">
        <p14:creationId xmlns:p14="http://schemas.microsoft.com/office/powerpoint/2010/main" val="3509188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Interviewing</a:t>
            </a:r>
            <a:endParaRPr lang="en-US" dirty="0"/>
          </a:p>
        </p:txBody>
      </p:sp>
      <p:sp>
        <p:nvSpPr>
          <p:cNvPr id="3" name="Content Placeholder 2"/>
          <p:cNvSpPr>
            <a:spLocks noGrp="1"/>
          </p:cNvSpPr>
          <p:nvPr>
            <p:ph idx="1"/>
          </p:nvPr>
        </p:nvSpPr>
        <p:spPr>
          <a:xfrm>
            <a:off x="27062" y="1849654"/>
            <a:ext cx="7239000" cy="5257800"/>
          </a:xfrm>
        </p:spPr>
        <p:txBody>
          <a:bodyPr>
            <a:normAutofit/>
          </a:bodyPr>
          <a:lstStyle/>
          <a:p>
            <a:r>
              <a:rPr lang="en-US" sz="2000" dirty="0" smtClean="0"/>
              <a:t>Whatever you’re asked, add “in relation to the position” to the question. So, the interviewer says “Tell me about yourself,” and then you add “in relation to the position” to decide how to answer. </a:t>
            </a:r>
          </a:p>
          <a:p>
            <a:r>
              <a:rPr lang="en-US" sz="2000" dirty="0" smtClean="0"/>
              <a:t>Going in to the interview, be sure you can talk about your strengths (5-8 of them!) and be able to illustrate each with examples. </a:t>
            </a:r>
          </a:p>
          <a:p>
            <a:r>
              <a:rPr lang="en-US" sz="2000" dirty="0" smtClean="0"/>
              <a:t>Be able to address your REAL weaknesses and don’t give a fake weakness strength. “I’m just too much of a perfectionist!” </a:t>
            </a:r>
            <a:endParaRPr lang="en-US" sz="2000" dirty="0" smtClean="0">
              <a:solidFill>
                <a:schemeClr val="accent3">
                  <a:lumMod val="75000"/>
                </a:schemeClr>
              </a:solidFill>
            </a:endParaRPr>
          </a:p>
          <a:p>
            <a:r>
              <a:rPr lang="en-US" sz="2000" dirty="0" smtClean="0"/>
              <a:t>Be able to address anything negative in your application, bad GPA, bad semester of school. </a:t>
            </a:r>
          </a:p>
        </p:txBody>
      </p:sp>
      <p:pic>
        <p:nvPicPr>
          <p:cNvPr id="4099" name="Picture 3" descr="C:\Documents and Settings\tanp\Local Settings\Temporary Internet Files\Content.IE5\QUXWH3ED\MC900060137[1].wmf"/>
          <p:cNvPicPr>
            <a:picLocks noChangeAspect="1" noChangeArrowheads="1"/>
          </p:cNvPicPr>
          <p:nvPr/>
        </p:nvPicPr>
        <p:blipFill>
          <a:blip r:embed="rId2"/>
          <a:srcRect/>
          <a:stretch>
            <a:fillRect/>
          </a:stretch>
        </p:blipFill>
        <p:spPr bwMode="auto">
          <a:xfrm>
            <a:off x="7467600" y="304800"/>
            <a:ext cx="1532534" cy="1837030"/>
          </a:xfrm>
          <a:prstGeom prst="rect">
            <a:avLst/>
          </a:prstGeom>
          <a:noFill/>
        </p:spPr>
      </p:pic>
      <p:pic>
        <p:nvPicPr>
          <p:cNvPr id="1026" name="Picture 2" descr="C:\Users\etan3\AppData\Local\Microsoft\Windows\Temporary Internet Files\Content.IE5\J8MDD95D\vomit-boy01-vomit-puke-sick-smiley-emoticon-000652-lar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000500"/>
            <a:ext cx="1066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1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Interviewing</a:t>
            </a:r>
            <a:endParaRPr lang="en-US" dirty="0"/>
          </a:p>
        </p:txBody>
      </p:sp>
      <p:sp>
        <p:nvSpPr>
          <p:cNvPr id="3" name="Content Placeholder 2"/>
          <p:cNvSpPr>
            <a:spLocks noGrp="1"/>
          </p:cNvSpPr>
          <p:nvPr>
            <p:ph idx="1"/>
          </p:nvPr>
        </p:nvSpPr>
        <p:spPr>
          <a:xfrm>
            <a:off x="381000" y="1676400"/>
            <a:ext cx="5562600" cy="4953000"/>
          </a:xfrm>
        </p:spPr>
        <p:txBody>
          <a:bodyPr>
            <a:normAutofit/>
          </a:bodyPr>
          <a:lstStyle/>
          <a:p>
            <a:r>
              <a:rPr lang="en-US" sz="1800" i="1" dirty="0" smtClean="0">
                <a:solidFill>
                  <a:schemeClr val="accent3">
                    <a:lumMod val="75000"/>
                  </a:schemeClr>
                </a:solidFill>
              </a:rPr>
              <a:t>You’ll be asked why do you want to work here. Have a good answer. </a:t>
            </a:r>
            <a:r>
              <a:rPr lang="en-US" sz="1800" dirty="0" smtClean="0"/>
              <a:t>Do research and be able to discuss in relation to your own personal/professional goals. </a:t>
            </a:r>
          </a:p>
          <a:p>
            <a:r>
              <a:rPr lang="en-US" sz="1800" dirty="0" smtClean="0"/>
              <a:t>A final question is </a:t>
            </a:r>
            <a:r>
              <a:rPr lang="en-US" sz="1800" i="1" dirty="0" smtClean="0">
                <a:solidFill>
                  <a:schemeClr val="accent3">
                    <a:lumMod val="75000"/>
                  </a:schemeClr>
                </a:solidFill>
              </a:rPr>
              <a:t>“What questions do you have for us?” </a:t>
            </a:r>
          </a:p>
          <a:p>
            <a:pPr lvl="1"/>
            <a:r>
              <a:rPr lang="en-US" sz="1800" dirty="0" smtClean="0"/>
              <a:t>What questions you ask reveals something about your interests and priorities. </a:t>
            </a:r>
          </a:p>
          <a:p>
            <a:pPr lvl="1"/>
            <a:r>
              <a:rPr lang="en-US" sz="1800" dirty="0" smtClean="0"/>
              <a:t>You should have questions but ask some of substance, about advancement opportunities, potential training opportunities.</a:t>
            </a:r>
          </a:p>
          <a:p>
            <a:pPr lvl="1"/>
            <a:r>
              <a:rPr lang="en-US" sz="1800" dirty="0" smtClean="0"/>
              <a:t>Not all about how much vacation time (that suggests you’re thinking more about not being at work than being at work!). </a:t>
            </a:r>
          </a:p>
          <a:p>
            <a:endParaRPr lang="en-US" dirty="0"/>
          </a:p>
        </p:txBody>
      </p:sp>
      <p:pic>
        <p:nvPicPr>
          <p:cNvPr id="5122" name="Picture 2" descr="C:\Documents and Settings\tanp\Local Settings\Temporary Internet Files\Content.IE5\ZPL8SXTA\MM900300595[1].gif"/>
          <p:cNvPicPr>
            <a:picLocks noChangeAspect="1" noChangeArrowheads="1" noCrop="1"/>
          </p:cNvPicPr>
          <p:nvPr/>
        </p:nvPicPr>
        <p:blipFill>
          <a:blip r:embed="rId2"/>
          <a:srcRect/>
          <a:stretch>
            <a:fillRect/>
          </a:stretch>
        </p:blipFill>
        <p:spPr bwMode="auto">
          <a:xfrm>
            <a:off x="6324600" y="685800"/>
            <a:ext cx="2492922" cy="2514600"/>
          </a:xfrm>
          <a:prstGeom prst="rect">
            <a:avLst/>
          </a:prstGeom>
          <a:noFill/>
        </p:spPr>
      </p:pic>
    </p:spTree>
    <p:extLst>
      <p:ext uri="{BB962C8B-B14F-4D97-AF65-F5344CB8AC3E}">
        <p14:creationId xmlns:p14="http://schemas.microsoft.com/office/powerpoint/2010/main" val="521021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for Them</a:t>
            </a:r>
            <a:endParaRPr lang="en-US" dirty="0"/>
          </a:p>
        </p:txBody>
      </p:sp>
      <p:sp>
        <p:nvSpPr>
          <p:cNvPr id="3" name="Content Placeholder 2"/>
          <p:cNvSpPr>
            <a:spLocks noGrp="1"/>
          </p:cNvSpPr>
          <p:nvPr>
            <p:ph idx="1"/>
          </p:nvPr>
        </p:nvSpPr>
        <p:spPr>
          <a:xfrm>
            <a:off x="2667000" y="1752600"/>
            <a:ext cx="6324600" cy="5105400"/>
          </a:xfrm>
        </p:spPr>
        <p:txBody>
          <a:bodyPr>
            <a:normAutofit/>
          </a:bodyPr>
          <a:lstStyle/>
          <a:p>
            <a:r>
              <a:rPr lang="en-US" sz="2000" dirty="0" smtClean="0"/>
              <a:t>What are the main objectives that you have for this position?</a:t>
            </a:r>
          </a:p>
          <a:p>
            <a:r>
              <a:rPr lang="en-US" sz="2000" dirty="0" smtClean="0"/>
              <a:t>Describe the typical first assignments. </a:t>
            </a:r>
          </a:p>
          <a:p>
            <a:r>
              <a:rPr lang="en-US" sz="2000" dirty="0" smtClean="0"/>
              <a:t>What are the challenging aspects of the job?</a:t>
            </a:r>
          </a:p>
          <a:p>
            <a:r>
              <a:rPr lang="en-US" sz="2000" dirty="0" smtClean="0"/>
              <a:t>What is your organization's culture?</a:t>
            </a:r>
          </a:p>
          <a:p>
            <a:r>
              <a:rPr lang="en-US" sz="2000" dirty="0" smtClean="0"/>
              <a:t>What do you enjoy/dislike about working here? </a:t>
            </a:r>
          </a:p>
          <a:p>
            <a:r>
              <a:rPr lang="en-US" sz="2000" dirty="0" smtClean="0"/>
              <a:t>What characteristics does a successful person have at your organization? </a:t>
            </a:r>
          </a:p>
          <a:p>
            <a:r>
              <a:rPr lang="en-US" sz="2000" dirty="0" smtClean="0"/>
              <a:t>Will there be opportunities for increased responsibility and broader experience? </a:t>
            </a:r>
          </a:p>
          <a:p>
            <a:r>
              <a:rPr lang="en-US" sz="2000" dirty="0" smtClean="0"/>
              <a:t>How will I and how often will I be evaluated?  Who does the evaluation?</a:t>
            </a:r>
            <a:r>
              <a:rPr lang="en-US" dirty="0" smtClean="0"/>
              <a:t/>
            </a:r>
            <a:br>
              <a:rPr lang="en-US" dirty="0" smtClean="0"/>
            </a:br>
            <a:endParaRPr lang="en-US" dirty="0" smtClean="0"/>
          </a:p>
          <a:p>
            <a:endParaRPr lang="en-US" dirty="0"/>
          </a:p>
        </p:txBody>
      </p:sp>
      <p:pic>
        <p:nvPicPr>
          <p:cNvPr id="6146" name="Picture 2" descr="C:\Documents and Settings\tanp\Local Settings\Temporary Internet Files\Content.IE5\8BHORX9A\MC900054709[1].wmf"/>
          <p:cNvPicPr>
            <a:picLocks noChangeAspect="1" noChangeArrowheads="1"/>
          </p:cNvPicPr>
          <p:nvPr/>
        </p:nvPicPr>
        <p:blipFill>
          <a:blip r:embed="rId2"/>
          <a:srcRect/>
          <a:stretch>
            <a:fillRect/>
          </a:stretch>
        </p:blipFill>
        <p:spPr bwMode="auto">
          <a:xfrm>
            <a:off x="381000" y="3200400"/>
            <a:ext cx="2071255" cy="2053199"/>
          </a:xfrm>
          <a:prstGeom prst="rect">
            <a:avLst/>
          </a:prstGeom>
          <a:noFill/>
        </p:spPr>
      </p:pic>
    </p:spTree>
    <p:extLst>
      <p:ext uri="{BB962C8B-B14F-4D97-AF65-F5344CB8AC3E}">
        <p14:creationId xmlns:p14="http://schemas.microsoft.com/office/powerpoint/2010/main" val="588241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239000" cy="1143000"/>
          </a:xfrm>
        </p:spPr>
        <p:txBody>
          <a:bodyPr>
            <a:normAutofit fontScale="90000"/>
          </a:bodyPr>
          <a:lstStyle/>
          <a:p>
            <a:r>
              <a:rPr lang="en-US" dirty="0" smtClean="0"/>
              <a:t>Who’s Who and What is Their Interest in You/the Position?</a:t>
            </a:r>
            <a:endParaRPr lang="en-US" dirty="0"/>
          </a:p>
        </p:txBody>
      </p:sp>
      <p:sp>
        <p:nvSpPr>
          <p:cNvPr id="3" name="Content Placeholder 2"/>
          <p:cNvSpPr>
            <a:spLocks noGrp="1"/>
          </p:cNvSpPr>
          <p:nvPr>
            <p:ph idx="1"/>
          </p:nvPr>
        </p:nvSpPr>
        <p:spPr>
          <a:xfrm>
            <a:off x="685800" y="2514600"/>
            <a:ext cx="8001000" cy="4876800"/>
          </a:xfrm>
        </p:spPr>
        <p:txBody>
          <a:bodyPr>
            <a:normAutofit/>
          </a:bodyPr>
          <a:lstStyle/>
          <a:p>
            <a:r>
              <a:rPr lang="en-US" sz="2000" dirty="0" smtClean="0"/>
              <a:t>Not all interviewers are equal.</a:t>
            </a:r>
          </a:p>
          <a:p>
            <a:r>
              <a:rPr lang="en-US" sz="2000" dirty="0" smtClean="0"/>
              <a:t>Some have direct hire authority.  Want a good worker.</a:t>
            </a:r>
          </a:p>
          <a:p>
            <a:r>
              <a:rPr lang="en-US" sz="2000" dirty="0" smtClean="0"/>
              <a:t>Some meet out of politeness. Want a good colleague.</a:t>
            </a:r>
          </a:p>
          <a:p>
            <a:r>
              <a:rPr lang="en-US" sz="2000" dirty="0" smtClean="0"/>
              <a:t>Some meet because they meet all women interviewing for positions.  Want to encourage you to stay in the process, take the job.</a:t>
            </a:r>
          </a:p>
          <a:p>
            <a:r>
              <a:rPr lang="en-US" sz="2000" dirty="0" smtClean="0"/>
              <a:t>Some are engaged in political battles within the organization and your position is part of the war. Hard to tell what they want unless you know what the war is about. Is the organization going in this direction or that one?</a:t>
            </a:r>
          </a:p>
          <a:p>
            <a:endParaRPr lang="en-US" dirty="0"/>
          </a:p>
        </p:txBody>
      </p:sp>
    </p:spTree>
    <p:extLst>
      <p:ext uri="{BB962C8B-B14F-4D97-AF65-F5344CB8AC3E}">
        <p14:creationId xmlns:p14="http://schemas.microsoft.com/office/powerpoint/2010/main" val="69706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Science Prepares You . . . </a:t>
            </a:r>
            <a:endParaRPr lang="en-US" dirty="0"/>
          </a:p>
        </p:txBody>
      </p:sp>
      <p:sp>
        <p:nvSpPr>
          <p:cNvPr id="3" name="Content Placeholder 2"/>
          <p:cNvSpPr>
            <a:spLocks noGrp="1"/>
          </p:cNvSpPr>
          <p:nvPr>
            <p:ph idx="1"/>
          </p:nvPr>
        </p:nvSpPr>
        <p:spPr>
          <a:xfrm>
            <a:off x="76200" y="1600200"/>
            <a:ext cx="5562600" cy="4876800"/>
          </a:xfrm>
        </p:spPr>
        <p:txBody>
          <a:bodyPr>
            <a:normAutofit/>
          </a:bodyPr>
          <a:lstStyle/>
          <a:p>
            <a:pPr lvl="0"/>
            <a:r>
              <a:rPr lang="en-US" dirty="0" smtClean="0"/>
              <a:t>With Skills Employers Say They Want:</a:t>
            </a:r>
          </a:p>
          <a:p>
            <a:pPr lvl="1"/>
            <a:r>
              <a:rPr lang="en-US" dirty="0" smtClean="0">
                <a:solidFill>
                  <a:schemeClr val="tx2">
                    <a:lumMod val="75000"/>
                  </a:schemeClr>
                </a:solidFill>
              </a:rPr>
              <a:t>Critical </a:t>
            </a:r>
            <a:r>
              <a:rPr lang="en-US" dirty="0">
                <a:solidFill>
                  <a:schemeClr val="tx2">
                    <a:lumMod val="75000"/>
                  </a:schemeClr>
                </a:solidFill>
              </a:rPr>
              <a:t>thinking</a:t>
            </a:r>
          </a:p>
          <a:p>
            <a:pPr lvl="1"/>
            <a:r>
              <a:rPr lang="en-US" dirty="0">
                <a:solidFill>
                  <a:schemeClr val="tx2">
                    <a:lumMod val="75000"/>
                  </a:schemeClr>
                </a:solidFill>
              </a:rPr>
              <a:t>Information literacy</a:t>
            </a:r>
          </a:p>
          <a:p>
            <a:pPr lvl="1"/>
            <a:r>
              <a:rPr lang="en-US" dirty="0">
                <a:solidFill>
                  <a:schemeClr val="tx2">
                    <a:lumMod val="75000"/>
                  </a:schemeClr>
                </a:solidFill>
              </a:rPr>
              <a:t>Oral and written communication</a:t>
            </a:r>
          </a:p>
          <a:p>
            <a:pPr lvl="1"/>
            <a:r>
              <a:rPr lang="en-US" dirty="0">
                <a:solidFill>
                  <a:schemeClr val="tx2">
                    <a:lumMod val="75000"/>
                  </a:schemeClr>
                </a:solidFill>
              </a:rPr>
              <a:t>Ethical citizenship</a:t>
            </a:r>
          </a:p>
          <a:p>
            <a:pPr lvl="1"/>
            <a:r>
              <a:rPr lang="en-US" dirty="0">
                <a:solidFill>
                  <a:schemeClr val="tx2">
                    <a:lumMod val="75000"/>
                  </a:schemeClr>
                </a:solidFill>
              </a:rPr>
              <a:t>Problem solving</a:t>
            </a:r>
          </a:p>
          <a:p>
            <a:pPr lvl="1"/>
            <a:r>
              <a:rPr lang="en-US" dirty="0">
                <a:solidFill>
                  <a:schemeClr val="tx2">
                    <a:lumMod val="75000"/>
                  </a:schemeClr>
                </a:solidFill>
              </a:rPr>
              <a:t>Understanding of diversity/global issues</a:t>
            </a:r>
          </a:p>
          <a:p>
            <a:pPr lvl="1"/>
            <a:r>
              <a:rPr lang="en-US" dirty="0">
                <a:solidFill>
                  <a:schemeClr val="tx2">
                    <a:lumMod val="75000"/>
                  </a:schemeClr>
                </a:solidFill>
              </a:rPr>
              <a:t>Collaboration</a:t>
            </a:r>
          </a:p>
          <a:p>
            <a:endParaRPr lang="en-US" dirty="0"/>
          </a:p>
        </p:txBody>
      </p:sp>
      <p:sp>
        <p:nvSpPr>
          <p:cNvPr id="5" name="TextBox 4"/>
          <p:cNvSpPr txBox="1"/>
          <p:nvPr/>
        </p:nvSpPr>
        <p:spPr>
          <a:xfrm>
            <a:off x="6019800" y="1905000"/>
            <a:ext cx="2525994" cy="3970318"/>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t>Use these terms in your cover letters, </a:t>
            </a:r>
            <a:r>
              <a:rPr lang="en-US" dirty="0" err="1" smtClean="0"/>
              <a:t>resumés</a:t>
            </a:r>
            <a:r>
              <a:rPr lang="en-US" dirty="0" smtClean="0"/>
              <a:t>, and applications. </a:t>
            </a:r>
          </a:p>
          <a:p>
            <a:pPr marL="285750" lvl="0" indent="-285750">
              <a:buFont typeface="Arial" panose="020B0604020202020204" pitchFamily="34" charset="0"/>
              <a:buChar char="•"/>
            </a:pPr>
            <a:r>
              <a:rPr lang="en-US" dirty="0" smtClean="0"/>
              <a:t>Be prepared to illustrate how you’ve developed them through projects, papers, in-class activities, extracurricular activities, internships, and jobs.</a:t>
            </a:r>
          </a:p>
        </p:txBody>
      </p:sp>
    </p:spTree>
    <p:extLst>
      <p:ext uri="{BB962C8B-B14F-4D97-AF65-F5344CB8AC3E}">
        <p14:creationId xmlns:p14="http://schemas.microsoft.com/office/powerpoint/2010/main" val="1230586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to Bring to an Interview</a:t>
            </a:r>
            <a:endParaRPr lang="en-US" dirty="0"/>
          </a:p>
        </p:txBody>
      </p:sp>
      <p:sp>
        <p:nvSpPr>
          <p:cNvPr id="3" name="Content Placeholder 2"/>
          <p:cNvSpPr>
            <a:spLocks noGrp="1"/>
          </p:cNvSpPr>
          <p:nvPr>
            <p:ph idx="1"/>
          </p:nvPr>
        </p:nvSpPr>
        <p:spPr>
          <a:xfrm>
            <a:off x="4038600" y="1600200"/>
            <a:ext cx="4724400" cy="4068763"/>
          </a:xfrm>
        </p:spPr>
        <p:txBody>
          <a:bodyPr>
            <a:normAutofit/>
          </a:bodyPr>
          <a:lstStyle/>
          <a:p>
            <a:r>
              <a:rPr lang="en-US" dirty="0" smtClean="0"/>
              <a:t>Pen, paper.</a:t>
            </a:r>
          </a:p>
          <a:p>
            <a:r>
              <a:rPr lang="en-US" dirty="0" smtClean="0"/>
              <a:t>Questions.</a:t>
            </a:r>
          </a:p>
          <a:p>
            <a:r>
              <a:rPr lang="en-US" dirty="0" smtClean="0"/>
              <a:t>Research on people you’ll be meeting, company/organization.</a:t>
            </a:r>
          </a:p>
          <a:p>
            <a:r>
              <a:rPr lang="en-US" dirty="0" smtClean="0"/>
              <a:t>Portfolio?</a:t>
            </a:r>
          </a:p>
          <a:p>
            <a:r>
              <a:rPr lang="en-US" dirty="0" smtClean="0"/>
              <a:t>Copies of </a:t>
            </a:r>
            <a:r>
              <a:rPr lang="en-US" dirty="0" err="1" smtClean="0"/>
              <a:t>resumé</a:t>
            </a:r>
            <a:r>
              <a:rPr lang="en-US" dirty="0" smtClean="0"/>
              <a:t> for everyone you’ll be meeting.</a:t>
            </a:r>
          </a:p>
          <a:p>
            <a:r>
              <a:rPr lang="en-US" dirty="0" smtClean="0"/>
              <a:t>Turn off your phone and put it away.</a:t>
            </a:r>
            <a:endParaRPr lang="en-US" dirty="0"/>
          </a:p>
        </p:txBody>
      </p:sp>
      <p:pic>
        <p:nvPicPr>
          <p:cNvPr id="7170" name="Picture 2" descr="C:\Documents and Settings\tanp\Local Settings\Temporary Internet Files\Content.IE5\1F3SRLXB\MP900443718[1].jpg"/>
          <p:cNvPicPr>
            <a:picLocks noChangeAspect="1" noChangeArrowheads="1"/>
          </p:cNvPicPr>
          <p:nvPr/>
        </p:nvPicPr>
        <p:blipFill>
          <a:blip r:embed="rId2" cstate="print"/>
          <a:srcRect/>
          <a:stretch>
            <a:fillRect/>
          </a:stretch>
        </p:blipFill>
        <p:spPr bwMode="auto">
          <a:xfrm>
            <a:off x="304800" y="1600200"/>
            <a:ext cx="3366947" cy="2286000"/>
          </a:xfrm>
          <a:prstGeom prst="rect">
            <a:avLst/>
          </a:prstGeom>
          <a:noFill/>
        </p:spPr>
      </p:pic>
    </p:spTree>
    <p:extLst>
      <p:ext uri="{BB962C8B-B14F-4D97-AF65-F5344CB8AC3E}">
        <p14:creationId xmlns:p14="http://schemas.microsoft.com/office/powerpoint/2010/main" val="3863354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Interviews</a:t>
            </a:r>
            <a:endParaRPr lang="en-US" dirty="0"/>
          </a:p>
        </p:txBody>
      </p:sp>
      <p:sp>
        <p:nvSpPr>
          <p:cNvPr id="3" name="Content Placeholder 2"/>
          <p:cNvSpPr>
            <a:spLocks noGrp="1"/>
          </p:cNvSpPr>
          <p:nvPr>
            <p:ph idx="1"/>
          </p:nvPr>
        </p:nvSpPr>
        <p:spPr>
          <a:xfrm>
            <a:off x="4419600" y="1459706"/>
            <a:ext cx="4572000" cy="5093494"/>
          </a:xfrm>
        </p:spPr>
        <p:txBody>
          <a:bodyPr>
            <a:normAutofit/>
          </a:bodyPr>
          <a:lstStyle/>
          <a:p>
            <a:r>
              <a:rPr lang="en-US" sz="2000" dirty="0" smtClean="0"/>
              <a:t>Used to winnow down a pool to decide who gets invited for final interview.</a:t>
            </a:r>
          </a:p>
          <a:p>
            <a:r>
              <a:rPr lang="en-US" sz="2000" dirty="0" smtClean="0"/>
              <a:t>Special difficulty. Don’t have visual clues. Don’t know if they’re responding well or if they hate you . . . </a:t>
            </a:r>
          </a:p>
          <a:p>
            <a:r>
              <a:rPr lang="en-US" sz="2000" dirty="0" smtClean="0"/>
              <a:t>Hard to know when to talk, especially when speaking to a panel of interviewers.</a:t>
            </a:r>
          </a:p>
          <a:p>
            <a:r>
              <a:rPr lang="en-US" sz="2000" dirty="0" smtClean="0"/>
              <a:t>Nail down place (quiet)/time (</a:t>
            </a:r>
            <a:r>
              <a:rPr lang="en-US" sz="2000" dirty="0" err="1" smtClean="0"/>
              <a:t>timezone</a:t>
            </a:r>
            <a:r>
              <a:rPr lang="en-US" sz="2000" dirty="0" smtClean="0"/>
              <a:t>).</a:t>
            </a:r>
          </a:p>
          <a:p>
            <a:r>
              <a:rPr lang="en-US" sz="2000" dirty="0" smtClean="0"/>
              <a:t>No cellphone, if at all possible.</a:t>
            </a:r>
          </a:p>
          <a:p>
            <a:r>
              <a:rPr lang="en-US" sz="2000" dirty="0" smtClean="0"/>
              <a:t>Don’t talk too little; don’t talk too much.</a:t>
            </a:r>
            <a:endParaRPr lang="en-US" sz="2000" dirty="0"/>
          </a:p>
        </p:txBody>
      </p:sp>
      <p:pic>
        <p:nvPicPr>
          <p:cNvPr id="2050" name="Picture 2" descr="C:\Users\etan3\AppData\Local\Microsoft\Windows\Temporary Internet Files\Content.IE5\J8MDD95D\large-Smart-phone-66.6-192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901676" cy="398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32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Interview</a:t>
            </a:r>
            <a:endParaRPr lang="en-US" dirty="0"/>
          </a:p>
        </p:txBody>
      </p:sp>
      <p:sp>
        <p:nvSpPr>
          <p:cNvPr id="3" name="Content Placeholder 2"/>
          <p:cNvSpPr>
            <a:spLocks noGrp="1"/>
          </p:cNvSpPr>
          <p:nvPr>
            <p:ph idx="1"/>
          </p:nvPr>
        </p:nvSpPr>
        <p:spPr/>
        <p:txBody>
          <a:bodyPr/>
          <a:lstStyle/>
          <a:p>
            <a:r>
              <a:rPr lang="en-US" dirty="0" smtClean="0"/>
              <a:t>Follow up with a thank-you letter (in some cases, an e-mail is okay).</a:t>
            </a:r>
            <a:endParaRPr lang="en-US" dirty="0"/>
          </a:p>
        </p:txBody>
      </p:sp>
      <p:pic>
        <p:nvPicPr>
          <p:cNvPr id="10242" name="Picture 2" descr="C:\Documents and Settings\tanp\Local Settings\Temporary Internet Files\Content.IE5\0GZ2B72P\MC900104838[1].wmf"/>
          <p:cNvPicPr>
            <a:picLocks noChangeAspect="1" noChangeArrowheads="1"/>
          </p:cNvPicPr>
          <p:nvPr/>
        </p:nvPicPr>
        <p:blipFill>
          <a:blip r:embed="rId2"/>
          <a:srcRect/>
          <a:stretch>
            <a:fillRect/>
          </a:stretch>
        </p:blipFill>
        <p:spPr bwMode="auto">
          <a:xfrm>
            <a:off x="6553200" y="2613886"/>
            <a:ext cx="1821485" cy="1139342"/>
          </a:xfrm>
          <a:prstGeom prst="rect">
            <a:avLst/>
          </a:prstGeom>
          <a:noFill/>
        </p:spPr>
      </p:pic>
      <p:pic>
        <p:nvPicPr>
          <p:cNvPr id="10243" name="Picture 3" descr="C:\Documents and Settings\tanp\Local Settings\Temporary Internet Files\Content.IE5\E4XIUK6X\MC900104898[1].wmf"/>
          <p:cNvPicPr>
            <a:picLocks noChangeAspect="1" noChangeArrowheads="1"/>
          </p:cNvPicPr>
          <p:nvPr/>
        </p:nvPicPr>
        <p:blipFill>
          <a:blip r:embed="rId3"/>
          <a:srcRect/>
          <a:stretch>
            <a:fillRect/>
          </a:stretch>
        </p:blipFill>
        <p:spPr bwMode="auto">
          <a:xfrm>
            <a:off x="489799" y="2807360"/>
            <a:ext cx="1818742" cy="512978"/>
          </a:xfrm>
          <a:prstGeom prst="rect">
            <a:avLst/>
          </a:prstGeom>
          <a:noFill/>
        </p:spPr>
      </p:pic>
      <p:pic>
        <p:nvPicPr>
          <p:cNvPr id="10244" name="Picture 4" descr="C:\Documents and Settings\tanp\Local Settings\Temporary Internet Files\Content.IE5\ZPL8SXTA\MC900105222[1].wmf"/>
          <p:cNvPicPr>
            <a:picLocks noChangeAspect="1" noChangeArrowheads="1"/>
          </p:cNvPicPr>
          <p:nvPr/>
        </p:nvPicPr>
        <p:blipFill>
          <a:blip r:embed="rId4"/>
          <a:srcRect/>
          <a:stretch>
            <a:fillRect/>
          </a:stretch>
        </p:blipFill>
        <p:spPr bwMode="auto">
          <a:xfrm>
            <a:off x="6553200" y="4448915"/>
            <a:ext cx="1837944" cy="989381"/>
          </a:xfrm>
          <a:prstGeom prst="rect">
            <a:avLst/>
          </a:prstGeom>
          <a:noFill/>
        </p:spPr>
      </p:pic>
      <p:pic>
        <p:nvPicPr>
          <p:cNvPr id="10245" name="Picture 5" descr="C:\Documents and Settings\tanp\Local Settings\Temporary Internet Files\Content.IE5\CHJ5JSNB\MC900435590[1].wmf"/>
          <p:cNvPicPr>
            <a:picLocks noChangeAspect="1" noChangeArrowheads="1"/>
          </p:cNvPicPr>
          <p:nvPr/>
        </p:nvPicPr>
        <p:blipFill>
          <a:blip r:embed="rId5"/>
          <a:srcRect/>
          <a:stretch>
            <a:fillRect/>
          </a:stretch>
        </p:blipFill>
        <p:spPr bwMode="auto">
          <a:xfrm>
            <a:off x="3763238" y="2606649"/>
            <a:ext cx="1758950" cy="914400"/>
          </a:xfrm>
          <a:prstGeom prst="rect">
            <a:avLst/>
          </a:prstGeom>
          <a:noFill/>
        </p:spPr>
      </p:pic>
      <p:pic>
        <p:nvPicPr>
          <p:cNvPr id="10247" name="Picture 7" descr="C:\Documents and Settings\tanp\Local Settings\Temporary Internet Files\Content.IE5\QUXWH3ED\MC900105140[1].wmf"/>
          <p:cNvPicPr>
            <a:picLocks noChangeAspect="1" noChangeArrowheads="1"/>
          </p:cNvPicPr>
          <p:nvPr/>
        </p:nvPicPr>
        <p:blipFill>
          <a:blip r:embed="rId6"/>
          <a:srcRect/>
          <a:stretch>
            <a:fillRect/>
          </a:stretch>
        </p:blipFill>
        <p:spPr bwMode="auto">
          <a:xfrm>
            <a:off x="620938" y="3886200"/>
            <a:ext cx="1529791" cy="1819656"/>
          </a:xfrm>
          <a:prstGeom prst="rect">
            <a:avLst/>
          </a:prstGeom>
          <a:noFill/>
        </p:spPr>
      </p:pic>
      <p:pic>
        <p:nvPicPr>
          <p:cNvPr id="10249" name="Picture 9" descr="C:\Documents and Settings\tanp\Local Settings\Temporary Internet Files\Content.IE5\QUXWH3ED\MC900104796[1].wmf"/>
          <p:cNvPicPr>
            <a:picLocks noChangeAspect="1" noChangeArrowheads="1"/>
          </p:cNvPicPr>
          <p:nvPr/>
        </p:nvPicPr>
        <p:blipFill>
          <a:blip r:embed="rId7"/>
          <a:srcRect/>
          <a:stretch>
            <a:fillRect/>
          </a:stretch>
        </p:blipFill>
        <p:spPr bwMode="auto">
          <a:xfrm>
            <a:off x="6551371" y="609600"/>
            <a:ext cx="1823314" cy="756209"/>
          </a:xfrm>
          <a:prstGeom prst="rect">
            <a:avLst/>
          </a:prstGeom>
          <a:noFill/>
        </p:spPr>
      </p:pic>
      <p:pic>
        <p:nvPicPr>
          <p:cNvPr id="10250" name="Picture 10" descr="C:\Documents and Settings\tanp\Local Settings\Temporary Internet Files\Content.IE5\GN3LLH11\MC900104918[1].wmf"/>
          <p:cNvPicPr>
            <a:picLocks noChangeAspect="1" noChangeArrowheads="1"/>
          </p:cNvPicPr>
          <p:nvPr/>
        </p:nvPicPr>
        <p:blipFill>
          <a:blip r:embed="rId8"/>
          <a:srcRect/>
          <a:stretch>
            <a:fillRect/>
          </a:stretch>
        </p:blipFill>
        <p:spPr bwMode="auto">
          <a:xfrm>
            <a:off x="3697240" y="4554072"/>
            <a:ext cx="1817827" cy="779069"/>
          </a:xfrm>
          <a:prstGeom prst="rect">
            <a:avLst/>
          </a:prstGeom>
          <a:noFill/>
        </p:spPr>
      </p:pic>
    </p:spTree>
    <p:extLst>
      <p:ext uri="{BB962C8B-B14F-4D97-AF65-F5344CB8AC3E}">
        <p14:creationId xmlns:p14="http://schemas.microsoft.com/office/powerpoint/2010/main" val="1453338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Practice! Practice!</a:t>
            </a:r>
            <a:endParaRPr lang="en-US" dirty="0"/>
          </a:p>
        </p:txBody>
      </p:sp>
      <p:sp>
        <p:nvSpPr>
          <p:cNvPr id="3" name="Content Placeholder 2"/>
          <p:cNvSpPr>
            <a:spLocks noGrp="1"/>
          </p:cNvSpPr>
          <p:nvPr>
            <p:ph idx="1"/>
          </p:nvPr>
        </p:nvSpPr>
        <p:spPr/>
        <p:txBody>
          <a:bodyPr/>
          <a:lstStyle/>
          <a:p>
            <a:r>
              <a:rPr lang="en-US" dirty="0" smtClean="0"/>
              <a:t>We are not all born interviewees. You must WORK to develop this skill.</a:t>
            </a:r>
          </a:p>
          <a:p>
            <a:r>
              <a:rPr lang="en-US" dirty="0" smtClean="0"/>
              <a:t>Practice on your Mom, Dad, cat, boyfriend, pal, classmate.</a:t>
            </a:r>
          </a:p>
          <a:p>
            <a:r>
              <a:rPr lang="en-US" dirty="0">
                <a:hlinkClick r:id="rId2"/>
              </a:rPr>
              <a:t>https://radford.biginterview.com/</a:t>
            </a:r>
            <a:r>
              <a:rPr lang="en-US" dirty="0"/>
              <a:t> </a:t>
            </a:r>
          </a:p>
          <a:p>
            <a:endParaRPr lang="en-US" dirty="0" smtClean="0"/>
          </a:p>
          <a:p>
            <a:endParaRPr lang="en-US" dirty="0"/>
          </a:p>
        </p:txBody>
      </p:sp>
    </p:spTree>
    <p:extLst>
      <p:ext uri="{BB962C8B-B14F-4D97-AF65-F5344CB8AC3E}">
        <p14:creationId xmlns:p14="http://schemas.microsoft.com/office/powerpoint/2010/main" val="4052131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You’ve Got a Job: Professionalism in the Workplace</a:t>
            </a:r>
            <a:endParaRPr lang="en-US" dirty="0"/>
          </a:p>
        </p:txBody>
      </p:sp>
      <p:sp>
        <p:nvSpPr>
          <p:cNvPr id="3" name="Content Placeholder 2"/>
          <p:cNvSpPr>
            <a:spLocks noGrp="1"/>
          </p:cNvSpPr>
          <p:nvPr>
            <p:ph idx="1"/>
          </p:nvPr>
        </p:nvSpPr>
        <p:spPr>
          <a:xfrm>
            <a:off x="466696" y="1857370"/>
            <a:ext cx="4486304" cy="4772030"/>
          </a:xfrm>
        </p:spPr>
        <p:txBody>
          <a:bodyPr>
            <a:normAutofit fontScale="92500" lnSpcReduction="20000"/>
          </a:bodyPr>
          <a:lstStyle/>
          <a:p>
            <a:r>
              <a:rPr lang="en-US" dirty="0" smtClean="0"/>
              <a:t>Make your employer’s life easier. Anticipate problems and solve problems for your boss.</a:t>
            </a:r>
          </a:p>
          <a:p>
            <a:r>
              <a:rPr lang="en-US" dirty="0" smtClean="0"/>
              <a:t>Ask questions.  Do you want double sided copies, stapled, will a .</a:t>
            </a:r>
            <a:r>
              <a:rPr lang="en-US" dirty="0" err="1" smtClean="0"/>
              <a:t>pdf</a:t>
            </a:r>
            <a:r>
              <a:rPr lang="en-US" dirty="0" smtClean="0"/>
              <a:t> do?</a:t>
            </a:r>
          </a:p>
          <a:p>
            <a:r>
              <a:rPr lang="en-US" dirty="0" smtClean="0"/>
              <a:t>Have mastered basic skills: error-free writing,  oral communication.</a:t>
            </a:r>
          </a:p>
          <a:p>
            <a:r>
              <a:rPr lang="en-US" dirty="0" smtClean="0"/>
              <a:t>Act professionally with clients and co-workers. Work on people skills. It’s not all just about technology.</a:t>
            </a:r>
          </a:p>
          <a:p>
            <a:r>
              <a:rPr lang="en-US" dirty="0" smtClean="0"/>
              <a:t>Be able to manage time. Arrive early, leave late.</a:t>
            </a:r>
          </a:p>
        </p:txBody>
      </p:sp>
      <p:pic>
        <p:nvPicPr>
          <p:cNvPr id="4098" name="Picture 2" descr="C:\Documents and Settings\tanp\Local Settings\Temporary Internet Files\Content.IE5\QUXWH3ED\MC900324606[1].wmf"/>
          <p:cNvPicPr>
            <a:picLocks noChangeAspect="1" noChangeArrowheads="1"/>
          </p:cNvPicPr>
          <p:nvPr/>
        </p:nvPicPr>
        <p:blipFill>
          <a:blip r:embed="rId2"/>
          <a:srcRect/>
          <a:stretch>
            <a:fillRect/>
          </a:stretch>
        </p:blipFill>
        <p:spPr bwMode="auto">
          <a:xfrm>
            <a:off x="5334000" y="2057400"/>
            <a:ext cx="3162989" cy="3421685"/>
          </a:xfrm>
          <a:prstGeom prst="rect">
            <a:avLst/>
          </a:prstGeom>
          <a:noFill/>
        </p:spPr>
      </p:pic>
    </p:spTree>
    <p:extLst>
      <p:ext uri="{BB962C8B-B14F-4D97-AF65-F5344CB8AC3E}">
        <p14:creationId xmlns:p14="http://schemas.microsoft.com/office/powerpoint/2010/main" val="613260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Skills Employers Want You to Have</a:t>
            </a:r>
            <a:endParaRPr lang="en-US" dirty="0"/>
          </a:p>
        </p:txBody>
      </p:sp>
      <p:sp>
        <p:nvSpPr>
          <p:cNvPr id="3" name="Content Placeholder 2"/>
          <p:cNvSpPr>
            <a:spLocks noGrp="1"/>
          </p:cNvSpPr>
          <p:nvPr>
            <p:ph idx="1"/>
          </p:nvPr>
        </p:nvSpPr>
        <p:spPr>
          <a:xfrm>
            <a:off x="350378" y="1657884"/>
            <a:ext cx="5257800" cy="4848230"/>
          </a:xfrm>
        </p:spPr>
        <p:txBody>
          <a:bodyPr>
            <a:normAutofit/>
          </a:bodyPr>
          <a:lstStyle/>
          <a:p>
            <a:r>
              <a:rPr lang="en-US" dirty="0" smtClean="0"/>
              <a:t>Prioritize.</a:t>
            </a:r>
          </a:p>
          <a:p>
            <a:r>
              <a:rPr lang="en-US" dirty="0" smtClean="0"/>
              <a:t>Inter-personal skills. Be able to have a conversation with another adult that doesn’t involve texting.</a:t>
            </a:r>
          </a:p>
          <a:p>
            <a:r>
              <a:rPr lang="en-US" dirty="0" smtClean="0"/>
              <a:t>Team work.</a:t>
            </a:r>
          </a:p>
          <a:p>
            <a:r>
              <a:rPr lang="en-US" dirty="0" smtClean="0"/>
              <a:t>Work hard.</a:t>
            </a:r>
          </a:p>
          <a:p>
            <a:r>
              <a:rPr lang="en-US" dirty="0" smtClean="0"/>
              <a:t>Take pride in your work.</a:t>
            </a:r>
          </a:p>
          <a:p>
            <a:r>
              <a:rPr lang="en-US" dirty="0" smtClean="0"/>
              <a:t>Avoid time wasters like personal calls, texting, and </a:t>
            </a:r>
            <a:r>
              <a:rPr lang="en-US" dirty="0" err="1" smtClean="0"/>
              <a:t>Facebook</a:t>
            </a:r>
            <a:r>
              <a:rPr lang="en-US" dirty="0" smtClean="0"/>
              <a:t>.</a:t>
            </a:r>
          </a:p>
          <a:p>
            <a:r>
              <a:rPr lang="en-US" dirty="0" smtClean="0"/>
              <a:t>Evidence integrity in all your dealings with/about your work.</a:t>
            </a:r>
          </a:p>
          <a:p>
            <a:endParaRPr lang="en-US" dirty="0"/>
          </a:p>
        </p:txBody>
      </p:sp>
      <p:pic>
        <p:nvPicPr>
          <p:cNvPr id="5122" name="Picture 2" descr="C:\Documents and Settings\tanp\Local Settings\Temporary Internet Files\Content.IE5\SK62ZRQN\MP900442494[1].jpg"/>
          <p:cNvPicPr>
            <a:picLocks noChangeAspect="1" noChangeArrowheads="1"/>
          </p:cNvPicPr>
          <p:nvPr/>
        </p:nvPicPr>
        <p:blipFill>
          <a:blip r:embed="rId2"/>
          <a:srcRect/>
          <a:stretch>
            <a:fillRect/>
          </a:stretch>
        </p:blipFill>
        <p:spPr bwMode="auto">
          <a:xfrm>
            <a:off x="5638800" y="1676400"/>
            <a:ext cx="3117476" cy="4690008"/>
          </a:xfrm>
          <a:prstGeom prst="rect">
            <a:avLst/>
          </a:prstGeom>
          <a:noFill/>
        </p:spPr>
      </p:pic>
    </p:spTree>
    <p:extLst>
      <p:ext uri="{BB962C8B-B14F-4D97-AF65-F5344CB8AC3E}">
        <p14:creationId xmlns:p14="http://schemas.microsoft.com/office/powerpoint/2010/main" val="4099181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054"/>
            <a:ext cx="8229600" cy="1143000"/>
          </a:xfrm>
        </p:spPr>
        <p:txBody>
          <a:bodyPr>
            <a:normAutofit/>
          </a:bodyPr>
          <a:lstStyle/>
          <a:p>
            <a:r>
              <a:rPr lang="en-US" dirty="0" smtClean="0"/>
              <a:t>Skills Employers Want You to Have</a:t>
            </a:r>
            <a:endParaRPr lang="en-US" dirty="0"/>
          </a:p>
        </p:txBody>
      </p:sp>
      <p:sp>
        <p:nvSpPr>
          <p:cNvPr id="3" name="Content Placeholder 2"/>
          <p:cNvSpPr>
            <a:spLocks noGrp="1"/>
          </p:cNvSpPr>
          <p:nvPr>
            <p:ph idx="1"/>
          </p:nvPr>
        </p:nvSpPr>
        <p:spPr>
          <a:xfrm>
            <a:off x="152400" y="1295400"/>
            <a:ext cx="5638800" cy="5410200"/>
          </a:xfrm>
        </p:spPr>
        <p:txBody>
          <a:bodyPr>
            <a:noAutofit/>
          </a:bodyPr>
          <a:lstStyle/>
          <a:p>
            <a:r>
              <a:rPr lang="en-US" sz="2200" dirty="0" smtClean="0"/>
              <a:t>Show an interest in your organization, company.  Think about opportunities and trends that affect.  Apply your creativity to the solution of problems—even in your off hours.</a:t>
            </a:r>
          </a:p>
          <a:p>
            <a:r>
              <a:rPr lang="en-US" sz="2200" dirty="0" smtClean="0"/>
              <a:t>Knowledge of basic software: internet search, Word, PowerPoint, Excel.</a:t>
            </a:r>
          </a:p>
          <a:p>
            <a:r>
              <a:rPr lang="en-US" sz="2200" dirty="0" smtClean="0"/>
              <a:t>Be able to think critically. How does today’s issue relate to broader trends? How does it relate to what company B is facing? Can we un-think and do things a different way and do things better?</a:t>
            </a:r>
          </a:p>
          <a:p>
            <a:r>
              <a:rPr lang="en-US" sz="2200" dirty="0" smtClean="0"/>
              <a:t>Continue learning.  Do trainings, attend conferences and seminars.</a:t>
            </a:r>
            <a:endParaRPr lang="en-US" sz="2200" dirty="0"/>
          </a:p>
        </p:txBody>
      </p:sp>
      <p:pic>
        <p:nvPicPr>
          <p:cNvPr id="6146" name="Picture 2" descr="C:\Documents and Settings\tanp\Local Settings\Temporary Internet Files\Content.IE5\E4XIUK6X\MC900439817[1].png"/>
          <p:cNvPicPr>
            <a:picLocks noChangeAspect="1" noChangeArrowheads="1"/>
          </p:cNvPicPr>
          <p:nvPr/>
        </p:nvPicPr>
        <p:blipFill>
          <a:blip r:embed="rId2"/>
          <a:srcRect/>
          <a:stretch>
            <a:fillRect/>
          </a:stretch>
        </p:blipFill>
        <p:spPr bwMode="auto">
          <a:xfrm>
            <a:off x="6044013" y="1371600"/>
            <a:ext cx="2818943" cy="2818943"/>
          </a:xfrm>
          <a:prstGeom prst="rect">
            <a:avLst/>
          </a:prstGeom>
          <a:noFill/>
        </p:spPr>
      </p:pic>
    </p:spTree>
    <p:extLst>
      <p:ext uri="{BB962C8B-B14F-4D97-AF65-F5344CB8AC3E}">
        <p14:creationId xmlns:p14="http://schemas.microsoft.com/office/powerpoint/2010/main" val="3472347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Skills Employers Want You to Have</a:t>
            </a:r>
            <a:endParaRPr lang="en-US" dirty="0"/>
          </a:p>
        </p:txBody>
      </p:sp>
      <p:sp>
        <p:nvSpPr>
          <p:cNvPr id="3" name="Content Placeholder 2"/>
          <p:cNvSpPr>
            <a:spLocks noGrp="1"/>
          </p:cNvSpPr>
          <p:nvPr>
            <p:ph idx="1"/>
          </p:nvPr>
        </p:nvSpPr>
        <p:spPr>
          <a:xfrm>
            <a:off x="0" y="1447800"/>
            <a:ext cx="5867400" cy="5410200"/>
          </a:xfrm>
        </p:spPr>
        <p:txBody>
          <a:bodyPr>
            <a:normAutofit/>
          </a:bodyPr>
          <a:lstStyle/>
          <a:p>
            <a:r>
              <a:rPr lang="en-US" dirty="0" smtClean="0"/>
              <a:t>Be confident yet humble. Be willing to be corrected. Seek out feedback on how to improve. (Don’t be a know-it-all when you’re just starting out.)</a:t>
            </a:r>
          </a:p>
          <a:p>
            <a:r>
              <a:rPr lang="en-US" dirty="0" smtClean="0"/>
              <a:t>Dress professionally. Make a good first impression.</a:t>
            </a:r>
          </a:p>
          <a:p>
            <a:r>
              <a:rPr lang="en-US" dirty="0" smtClean="0"/>
              <a:t>Go to sleep at a decent hour, so you’re ready to go for work the next day.  Maybe stop watching late-night comedy if you need more sleep.</a:t>
            </a:r>
            <a:endParaRPr lang="en-US" dirty="0"/>
          </a:p>
        </p:txBody>
      </p:sp>
      <p:pic>
        <p:nvPicPr>
          <p:cNvPr id="7170" name="Picture 2" descr="C:\Documents and Settings\tanp\Local Settings\Temporary Internet Files\Content.IE5\CHJ5JSNB\MC900293506[1].wmf"/>
          <p:cNvPicPr>
            <a:picLocks noChangeAspect="1" noChangeArrowheads="1"/>
          </p:cNvPicPr>
          <p:nvPr/>
        </p:nvPicPr>
        <p:blipFill>
          <a:blip r:embed="rId2"/>
          <a:srcRect/>
          <a:stretch>
            <a:fillRect/>
          </a:stretch>
        </p:blipFill>
        <p:spPr bwMode="auto">
          <a:xfrm>
            <a:off x="6172200" y="1676400"/>
            <a:ext cx="2514438" cy="3416656"/>
          </a:xfrm>
          <a:prstGeom prst="rect">
            <a:avLst/>
          </a:prstGeom>
          <a:noFill/>
        </p:spPr>
      </p:pic>
    </p:spTree>
    <p:extLst>
      <p:ext uri="{BB962C8B-B14F-4D97-AF65-F5344CB8AC3E}">
        <p14:creationId xmlns:p14="http://schemas.microsoft.com/office/powerpoint/2010/main" val="1384694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a:t>
            </a:r>
            <a:r>
              <a:rPr lang="en-US" dirty="0" err="1" smtClean="0"/>
              <a:t>Skillseeker</a:t>
            </a:r>
            <a:r>
              <a:rPr lang="en-US" dirty="0" smtClean="0"/>
              <a:t>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uncw.edu/career/skillseeker.html</a:t>
            </a:r>
            <a:r>
              <a:rPr lang="en-US" dirty="0" smtClean="0"/>
              <a:t> </a:t>
            </a:r>
            <a:endParaRPr lang="en-US" dirty="0"/>
          </a:p>
        </p:txBody>
      </p:sp>
    </p:spTree>
    <p:extLst>
      <p:ext uri="{BB962C8B-B14F-4D97-AF65-F5344CB8AC3E}">
        <p14:creationId xmlns:p14="http://schemas.microsoft.com/office/powerpoint/2010/main" val="1259208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Things To Do While at Radford for Success Later </a:t>
            </a:r>
            <a:endParaRPr lang="en-US" dirty="0"/>
          </a:p>
        </p:txBody>
      </p:sp>
      <p:sp>
        <p:nvSpPr>
          <p:cNvPr id="3" name="Content Placeholder 2"/>
          <p:cNvSpPr>
            <a:spLocks noGrp="1"/>
          </p:cNvSpPr>
          <p:nvPr>
            <p:ph idx="1"/>
          </p:nvPr>
        </p:nvSpPr>
        <p:spPr>
          <a:xfrm>
            <a:off x="228600" y="1600200"/>
            <a:ext cx="8686800" cy="5105400"/>
          </a:xfrm>
        </p:spPr>
        <p:txBody>
          <a:bodyPr>
            <a:normAutofit fontScale="92500" lnSpcReduction="20000"/>
          </a:bodyPr>
          <a:lstStyle/>
          <a:p>
            <a:r>
              <a:rPr lang="en-US" dirty="0" smtClean="0"/>
              <a:t>Careers class.</a:t>
            </a:r>
          </a:p>
          <a:p>
            <a:r>
              <a:rPr lang="en-US" dirty="0" smtClean="0"/>
              <a:t>Get help from Career Center to develop professional job search documents (resume, cover letters, portfolio).</a:t>
            </a:r>
          </a:p>
          <a:p>
            <a:r>
              <a:rPr lang="en-US" dirty="0" smtClean="0"/>
              <a:t>Get help from Career Center/Alumni with informational interviews of alums in fields you are interested in.</a:t>
            </a:r>
          </a:p>
          <a:p>
            <a:r>
              <a:rPr lang="en-US" dirty="0" smtClean="0"/>
              <a:t>Get to know your professors, so you have references and rec letter contacts. Spend time in office hours.</a:t>
            </a:r>
          </a:p>
          <a:p>
            <a:r>
              <a:rPr lang="en-US" dirty="0" smtClean="0"/>
              <a:t>Attend talks on campus. Become more worldly. Ask questions.</a:t>
            </a:r>
          </a:p>
          <a:p>
            <a:r>
              <a:rPr lang="en-US" dirty="0" smtClean="0"/>
              <a:t>Join a club (Model UN, Political Science Society).</a:t>
            </a:r>
          </a:p>
          <a:p>
            <a:r>
              <a:rPr lang="en-US" dirty="0" smtClean="0"/>
              <a:t>Study abroad (show you’re independent, adaptable, and international).</a:t>
            </a:r>
          </a:p>
          <a:p>
            <a:r>
              <a:rPr lang="en-US" dirty="0" smtClean="0"/>
              <a:t>Intern.  Apply early. Good internships’ deadlines October for the following summer.</a:t>
            </a:r>
          </a:p>
          <a:p>
            <a:r>
              <a:rPr lang="en-US" dirty="0" smtClean="0"/>
              <a:t>Read real, quality news sources, so you can have adult conversations.</a:t>
            </a:r>
          </a:p>
          <a:p>
            <a:endParaRPr lang="en-US" dirty="0"/>
          </a:p>
        </p:txBody>
      </p:sp>
    </p:spTree>
    <p:extLst>
      <p:ext uri="{BB962C8B-B14F-4D97-AF65-F5344CB8AC3E}">
        <p14:creationId xmlns:p14="http://schemas.microsoft.com/office/powerpoint/2010/main" val="1238230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Science Careers </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Political Science Prepares You To Work For:</a:t>
            </a:r>
          </a:p>
          <a:p>
            <a:endParaRPr lang="en-US" dirty="0" smtClean="0"/>
          </a:p>
          <a:p>
            <a:pPr lvl="1"/>
            <a:r>
              <a:rPr lang="en-US" dirty="0" smtClean="0">
                <a:solidFill>
                  <a:schemeClr val="tx2">
                    <a:lumMod val="75000"/>
                  </a:schemeClr>
                </a:solidFill>
              </a:rPr>
              <a:t>State and local government (town manager, city planner, HR, tax).</a:t>
            </a:r>
          </a:p>
          <a:p>
            <a:pPr lvl="1"/>
            <a:r>
              <a:rPr lang="en-US" dirty="0" smtClean="0">
                <a:solidFill>
                  <a:schemeClr val="tx2">
                    <a:lumMod val="75000"/>
                  </a:schemeClr>
                </a:solidFill>
              </a:rPr>
              <a:t>Federal agencies (Defense, CIA, FBI, Interior, State Department, National Parks, Justice, Commerce, Peace Corps, ICE).</a:t>
            </a:r>
          </a:p>
          <a:p>
            <a:pPr lvl="1"/>
            <a:r>
              <a:rPr lang="en-US" dirty="0" smtClean="0">
                <a:solidFill>
                  <a:schemeClr val="tx2">
                    <a:lumMod val="75000"/>
                  </a:schemeClr>
                </a:solidFill>
              </a:rPr>
              <a:t>International organizations (United Nations, World Food Program, UNHCR, World Bank).</a:t>
            </a:r>
          </a:p>
          <a:p>
            <a:pPr lvl="1"/>
            <a:r>
              <a:rPr lang="en-US" dirty="0" smtClean="0">
                <a:solidFill>
                  <a:schemeClr val="tx2">
                    <a:lumMod val="75000"/>
                  </a:schemeClr>
                </a:solidFill>
              </a:rPr>
              <a:t>Non-profit organizations (Amnesty International, Environmental Defense Fund).</a:t>
            </a:r>
          </a:p>
          <a:p>
            <a:pPr lvl="1"/>
            <a:r>
              <a:rPr lang="en-US" dirty="0" smtClean="0">
                <a:solidFill>
                  <a:schemeClr val="tx2">
                    <a:lumMod val="75000"/>
                  </a:schemeClr>
                </a:solidFill>
              </a:rPr>
              <a:t>Economic aid agencies (Save the Children, World Vision, US Aid).</a:t>
            </a:r>
          </a:p>
          <a:p>
            <a:pPr lvl="1"/>
            <a:r>
              <a:rPr lang="en-US" dirty="0" smtClean="0">
                <a:solidFill>
                  <a:schemeClr val="tx2">
                    <a:lumMod val="75000"/>
                  </a:schemeClr>
                </a:solidFill>
              </a:rPr>
              <a:t>Political aid agencies (National Democratic Institute, International Republican Institute, National Endowment for Democracy, IFES).</a:t>
            </a:r>
          </a:p>
          <a:p>
            <a:pPr lvl="1"/>
            <a:r>
              <a:rPr lang="en-US" dirty="0" smtClean="0">
                <a:solidFill>
                  <a:schemeClr val="tx2">
                    <a:lumMod val="75000"/>
                  </a:schemeClr>
                </a:solidFill>
              </a:rPr>
              <a:t>Corporations (Government relations/lobbying).</a:t>
            </a:r>
          </a:p>
          <a:p>
            <a:pPr lvl="1"/>
            <a:r>
              <a:rPr lang="en-US" dirty="0" smtClean="0">
                <a:solidFill>
                  <a:schemeClr val="tx2">
                    <a:lumMod val="75000"/>
                  </a:schemeClr>
                </a:solidFill>
              </a:rPr>
              <a:t>Academia and think tanks (University professor, researcher).</a:t>
            </a:r>
          </a:p>
          <a:p>
            <a:pPr lvl="1"/>
            <a:r>
              <a:rPr lang="en-US" dirty="0" smtClean="0">
                <a:solidFill>
                  <a:schemeClr val="tx2">
                    <a:lumMod val="75000"/>
                  </a:schemeClr>
                </a:solidFill>
              </a:rPr>
              <a:t>Activism (political parties, political campaigns).</a:t>
            </a:r>
          </a:p>
          <a:p>
            <a:pPr lvl="1"/>
            <a:r>
              <a:rPr lang="en-US" dirty="0" smtClean="0">
                <a:solidFill>
                  <a:schemeClr val="tx2">
                    <a:lumMod val="75000"/>
                  </a:schemeClr>
                </a:solidFill>
              </a:rPr>
              <a:t>Law (lawyer, paralegal).</a:t>
            </a:r>
          </a:p>
          <a:p>
            <a:endParaRPr lang="en-US" dirty="0" smtClean="0"/>
          </a:p>
        </p:txBody>
      </p:sp>
    </p:spTree>
    <p:extLst>
      <p:ext uri="{BB962C8B-B14F-4D97-AF65-F5344CB8AC3E}">
        <p14:creationId xmlns:p14="http://schemas.microsoft.com/office/powerpoint/2010/main" val="2870204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Search </a:t>
            </a:r>
            <a:endParaRPr lang="en-US" dirty="0"/>
          </a:p>
        </p:txBody>
      </p:sp>
      <p:sp>
        <p:nvSpPr>
          <p:cNvPr id="3" name="Content Placeholder 2"/>
          <p:cNvSpPr>
            <a:spLocks noGrp="1"/>
          </p:cNvSpPr>
          <p:nvPr>
            <p:ph idx="1"/>
          </p:nvPr>
        </p:nvSpPr>
        <p:spPr/>
        <p:txBody>
          <a:bodyPr>
            <a:normAutofit fontScale="92500"/>
          </a:bodyPr>
          <a:lstStyle/>
          <a:p>
            <a:r>
              <a:rPr lang="en-US" dirty="0" smtClean="0"/>
              <a:t>Network (</a:t>
            </a:r>
            <a:r>
              <a:rPr lang="en-US" dirty="0" err="1" smtClean="0"/>
              <a:t>Linkedin</a:t>
            </a:r>
            <a:r>
              <a:rPr lang="en-US" dirty="0" smtClean="0"/>
              <a:t>, professional associations, informational interviews).</a:t>
            </a:r>
          </a:p>
          <a:p>
            <a:r>
              <a:rPr lang="en-US" dirty="0" smtClean="0"/>
              <a:t>Hire a Highlander.</a:t>
            </a:r>
          </a:p>
          <a:p>
            <a:r>
              <a:rPr lang="en-US" dirty="0" smtClean="0">
                <a:hlinkClick r:id="rId2"/>
              </a:rPr>
              <a:t>POSC Careers website </a:t>
            </a:r>
            <a:r>
              <a:rPr lang="en-US" dirty="0" smtClean="0"/>
              <a:t>(choose </a:t>
            </a:r>
            <a:r>
              <a:rPr lang="en-US" dirty="0" smtClean="0"/>
              <a:t>the spreadsheet </a:t>
            </a:r>
            <a:r>
              <a:rPr lang="en-US" dirty="0" smtClean="0"/>
              <a:t>on the right hand side).</a:t>
            </a:r>
          </a:p>
          <a:p>
            <a:r>
              <a:rPr lang="en-US" dirty="0" smtClean="0"/>
              <a:t>Think of organizations you’d like to work for and search their “careers” and “internships” sections for opportunities.</a:t>
            </a:r>
          </a:p>
          <a:p>
            <a:r>
              <a:rPr lang="en-US" dirty="0" smtClean="0"/>
              <a:t>Indeed.com (search job and area).</a:t>
            </a:r>
          </a:p>
          <a:p>
            <a:r>
              <a:rPr lang="en-US" dirty="0" smtClean="0"/>
              <a:t>USAJobs.gov for government jobs.</a:t>
            </a:r>
          </a:p>
          <a:p>
            <a:r>
              <a:rPr lang="en-US" dirty="0" smtClean="0"/>
              <a:t>Don’t use: Monster.com (thousands of applicants per position).</a:t>
            </a:r>
          </a:p>
          <a:p>
            <a:r>
              <a:rPr lang="en-US" dirty="0" smtClean="0"/>
              <a:t>Beware of job search scams. Asking you for personal information, money.</a:t>
            </a:r>
          </a:p>
          <a:p>
            <a:endParaRPr lang="en-US" dirty="0"/>
          </a:p>
        </p:txBody>
      </p:sp>
    </p:spTree>
    <p:extLst>
      <p:ext uri="{BB962C8B-B14F-4D97-AF65-F5344CB8AC3E}">
        <p14:creationId xmlns:p14="http://schemas.microsoft.com/office/powerpoint/2010/main" val="4091191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 a Job: Ready to Apply</a:t>
            </a:r>
            <a:br>
              <a:rPr lang="en-US" dirty="0" smtClean="0"/>
            </a:br>
            <a:r>
              <a:rPr lang="en-US" dirty="0" err="1" smtClean="0"/>
              <a:t>Resumés</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600" dirty="0" smtClean="0"/>
              <a:t>A one-to-two </a:t>
            </a:r>
            <a:r>
              <a:rPr lang="en-US" sz="3600" dirty="0"/>
              <a:t>page statement of your knowledge, skills, and abilities geared to obtaining a professional position</a:t>
            </a:r>
            <a:r>
              <a:rPr lang="en-US" sz="3600" dirty="0" smtClean="0"/>
              <a:t>.</a:t>
            </a:r>
          </a:p>
          <a:p>
            <a:endParaRPr lang="en-US" dirty="0" smtClean="0"/>
          </a:p>
          <a:p>
            <a:endParaRPr lang="en-US" dirty="0"/>
          </a:p>
        </p:txBody>
      </p:sp>
      <p:pic>
        <p:nvPicPr>
          <p:cNvPr id="1029" name="Picture 5" descr="C:\Users\etan3\AppData\Local\Microsoft\Windows\Temporary Internet Files\Content.IE5\J8MDD95D\docum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694386"/>
            <a:ext cx="2019300" cy="261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22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err="1" smtClean="0"/>
              <a:t>Resumé</a:t>
            </a:r>
            <a:r>
              <a:rPr lang="en-US" dirty="0" smtClean="0"/>
              <a:t> </a:t>
            </a:r>
            <a:r>
              <a:rPr lang="en-US" dirty="0"/>
              <a:t>standard is reverse chronological.</a:t>
            </a:r>
          </a:p>
          <a:p>
            <a:pPr lvl="0"/>
            <a:r>
              <a:rPr lang="en-US" dirty="0"/>
              <a:t>Don’t lie.</a:t>
            </a:r>
          </a:p>
          <a:p>
            <a:pPr lvl="0"/>
            <a:r>
              <a:rPr lang="en-US" dirty="0"/>
              <a:t>Be aware of keyword searching (many times the first cut of </a:t>
            </a:r>
            <a:r>
              <a:rPr lang="en-US" dirty="0" err="1"/>
              <a:t>resumés</a:t>
            </a:r>
            <a:r>
              <a:rPr lang="en-US" dirty="0"/>
              <a:t> will be by a computer, get the right words in there).</a:t>
            </a:r>
          </a:p>
          <a:p>
            <a:pPr lvl="0"/>
            <a:r>
              <a:rPr lang="en-US" dirty="0"/>
              <a:t>The </a:t>
            </a:r>
            <a:r>
              <a:rPr lang="en-US" dirty="0" err="1"/>
              <a:t>resumé</a:t>
            </a:r>
            <a:r>
              <a:rPr lang="en-US" dirty="0"/>
              <a:t> should be skim-readable by a human reviewer in 30 seconds. That’s all the time you have to grab their attention.</a:t>
            </a:r>
          </a:p>
          <a:p>
            <a:pPr lvl="0"/>
            <a:r>
              <a:rPr lang="en-US" dirty="0"/>
              <a:t>Take anything from high school and earlier off (unless it’s completely amazing, Olympian!).</a:t>
            </a:r>
          </a:p>
          <a:p>
            <a:pPr lvl="0"/>
            <a:r>
              <a:rPr lang="en-US" dirty="0"/>
              <a:t>No reference list or “references available on request.” This is wasted space.</a:t>
            </a:r>
          </a:p>
          <a:p>
            <a:pPr lvl="0"/>
            <a:r>
              <a:rPr lang="en-US" dirty="0"/>
              <a:t>Appearance must be perfect: Periods at the end of all lines. Bullets all line up. Dates line up.  Spelling flawless. No crazy colored paper or scents (see Elle Woods in </a:t>
            </a:r>
            <a:r>
              <a:rPr lang="en-US" i="1" dirty="0"/>
              <a:t>Legally Blonde</a:t>
            </a:r>
            <a:r>
              <a:rPr lang="en-US" dirty="0"/>
              <a:t>).</a:t>
            </a:r>
          </a:p>
          <a:p>
            <a:pPr lvl="0"/>
            <a:r>
              <a:rPr lang="en-US" dirty="0"/>
              <a:t>No extraneous personal information (love football, single, hope to travel).</a:t>
            </a:r>
          </a:p>
          <a:p>
            <a:pPr lvl="0"/>
            <a:r>
              <a:rPr lang="en-US" i="1" dirty="0"/>
              <a:t>NOTE: Rehashing your old </a:t>
            </a:r>
            <a:r>
              <a:rPr lang="en-US" i="1" dirty="0" err="1"/>
              <a:t>resumé</a:t>
            </a:r>
            <a:r>
              <a:rPr lang="en-US" i="1" dirty="0"/>
              <a:t> from your drug store job won’t do. You must update your </a:t>
            </a:r>
            <a:r>
              <a:rPr lang="en-US" i="1" dirty="0" err="1" smtClean="0"/>
              <a:t>resumé</a:t>
            </a:r>
            <a:r>
              <a:rPr lang="en-US" i="1" dirty="0" smtClean="0"/>
              <a:t> thoroughly. </a:t>
            </a:r>
            <a:r>
              <a:rPr lang="en-US" i="1" dirty="0"/>
              <a:t>The </a:t>
            </a:r>
            <a:r>
              <a:rPr lang="en-US" i="1" dirty="0" err="1"/>
              <a:t>resumé</a:t>
            </a:r>
            <a:r>
              <a:rPr lang="en-US" i="1" dirty="0"/>
              <a:t> must be tailored toward obtaining a (preferably specific) professional position or admission to graduate school.</a:t>
            </a:r>
            <a:endParaRPr lang="en-US" dirty="0"/>
          </a:p>
          <a:p>
            <a:endParaRPr lang="en-US" dirty="0"/>
          </a:p>
        </p:txBody>
      </p:sp>
    </p:spTree>
    <p:extLst>
      <p:ext uri="{BB962C8B-B14F-4D97-AF65-F5344CB8AC3E}">
        <p14:creationId xmlns:p14="http://schemas.microsoft.com/office/powerpoint/2010/main" val="4054427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
            </a:r>
            <a:r>
              <a:rPr lang="en-US" dirty="0" err="1" smtClean="0"/>
              <a:t>Resumé</a:t>
            </a:r>
            <a:endParaRPr lang="en-US" dirty="0"/>
          </a:p>
        </p:txBody>
      </p:sp>
      <p:sp>
        <p:nvSpPr>
          <p:cNvPr id="3" name="Content Placeholder 2"/>
          <p:cNvSpPr>
            <a:spLocks noGrp="1"/>
          </p:cNvSpPr>
          <p:nvPr>
            <p:ph idx="1"/>
          </p:nvPr>
        </p:nvSpPr>
        <p:spPr/>
        <p:txBody>
          <a:bodyPr/>
          <a:lstStyle/>
          <a:p>
            <a:r>
              <a:rPr lang="en-US" dirty="0" smtClean="0"/>
              <a:t>Review and critique </a:t>
            </a:r>
            <a:r>
              <a:rPr lang="en-US" dirty="0" err="1" smtClean="0"/>
              <a:t>resumé</a:t>
            </a:r>
            <a:r>
              <a:rPr lang="en-US" dirty="0" smtClean="0"/>
              <a:t>.  NEED LINK.</a:t>
            </a:r>
          </a:p>
          <a:p>
            <a:endParaRPr lang="en-US" dirty="0"/>
          </a:p>
          <a:p>
            <a:r>
              <a:rPr lang="en-US" dirty="0" smtClean="0"/>
              <a:t>Radford University Career Center Tips for </a:t>
            </a:r>
            <a:r>
              <a:rPr lang="en-US" dirty="0" err="1" smtClean="0"/>
              <a:t>Resumés</a:t>
            </a:r>
            <a:r>
              <a:rPr lang="en-US" dirty="0" smtClean="0"/>
              <a:t> and Cover Letters</a:t>
            </a:r>
          </a:p>
          <a:p>
            <a:r>
              <a:rPr lang="en-US" dirty="0">
                <a:hlinkClick r:id="rId2"/>
              </a:rPr>
              <a:t>http://</a:t>
            </a:r>
            <a:r>
              <a:rPr lang="en-US" dirty="0" smtClean="0">
                <a:hlinkClick r:id="rId2"/>
              </a:rPr>
              <a:t>www.radford.edu/content/career-services/home/students/resume-cover-letter.html</a:t>
            </a:r>
            <a:r>
              <a:rPr lang="en-US" dirty="0" smtClean="0"/>
              <a:t> </a:t>
            </a:r>
          </a:p>
          <a:p>
            <a:endParaRPr lang="en-US" dirty="0"/>
          </a:p>
          <a:p>
            <a:r>
              <a:rPr lang="en-US" dirty="0"/>
              <a:t>Purdue University OWL: </a:t>
            </a:r>
            <a:r>
              <a:rPr lang="en-US" dirty="0">
                <a:hlinkClick r:id="rId3"/>
              </a:rPr>
              <a:t>https://owl.english.purdue.edu/owl</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556186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140</TotalTime>
  <Words>2132</Words>
  <Application>Microsoft Office PowerPoint</Application>
  <PresentationFormat>On-screen Show (4:3)</PresentationFormat>
  <Paragraphs>176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Careers in Political Science</vt:lpstr>
      <vt:lpstr>Political Science Prepares You . . . </vt:lpstr>
      <vt:lpstr>Be a Skillseeker </vt:lpstr>
      <vt:lpstr>Things To Do While at Radford for Success Later </vt:lpstr>
      <vt:lpstr>Political Science Careers </vt:lpstr>
      <vt:lpstr>Job Search </vt:lpstr>
      <vt:lpstr>Found a Job: Ready to Apply Resumés </vt:lpstr>
      <vt:lpstr>Tips</vt:lpstr>
      <vt:lpstr>Sample Resumé</vt:lpstr>
      <vt:lpstr>Ready to  Apply: Cover Letters </vt:lpstr>
      <vt:lpstr>My Take on the Cover Letter</vt:lpstr>
      <vt:lpstr>Tips</vt:lpstr>
      <vt:lpstr>Resumé Got You Noticed. Now, Time to Interview</vt:lpstr>
      <vt:lpstr>Interview Tips</vt:lpstr>
      <vt:lpstr>Interview Tips</vt:lpstr>
      <vt:lpstr>More on Interviewing</vt:lpstr>
      <vt:lpstr>More on Interviewing</vt:lpstr>
      <vt:lpstr>Questions for Them</vt:lpstr>
      <vt:lpstr>Who’s Who and What is Their Interest in You/the Position?</vt:lpstr>
      <vt:lpstr>Things to Bring to an Interview</vt:lpstr>
      <vt:lpstr>Phone Interviews</vt:lpstr>
      <vt:lpstr>After the Interview</vt:lpstr>
      <vt:lpstr>Practice! Practice! Practice!</vt:lpstr>
      <vt:lpstr>You’ve Got a Job: Professionalism in the Workplace</vt:lpstr>
      <vt:lpstr>Skills Employers Want You to Have</vt:lpstr>
      <vt:lpstr>Skills Employers Want You to Have</vt:lpstr>
      <vt:lpstr>Skills Employers Want You to Have</vt:lpstr>
    </vt:vector>
  </TitlesOfParts>
  <Company>Radford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Political Science</dc:title>
  <dc:creator>Tan, Paige</dc:creator>
  <cp:lastModifiedBy>Tan, Paige</cp:lastModifiedBy>
  <cp:revision>11</cp:revision>
  <dcterms:created xsi:type="dcterms:W3CDTF">2015-02-25T18:54:52Z</dcterms:created>
  <dcterms:modified xsi:type="dcterms:W3CDTF">2015-02-27T18:43:46Z</dcterms:modified>
</cp:coreProperties>
</file>