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21"/>
  </p:notesMasterIdLst>
  <p:sldIdLst>
    <p:sldId id="256" r:id="rId3"/>
    <p:sldId id="299" r:id="rId4"/>
    <p:sldId id="301" r:id="rId5"/>
    <p:sldId id="257" r:id="rId6"/>
    <p:sldId id="258" r:id="rId7"/>
    <p:sldId id="259" r:id="rId8"/>
    <p:sldId id="260" r:id="rId9"/>
    <p:sldId id="27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JNTT8vPnmzaYgMnxzBF9fP1FP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e9f5fc60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e9f5fc60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778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Calibri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p19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9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 rot="5400000">
            <a:off x="4246034" y="-1040553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1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1430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34290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002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19818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59" name="Google Shape;59;p1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67" name="Google Shape;67;p24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2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7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16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ford.edu/content/career-services/home/abou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210173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ford.pathwayu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73" y="-657015"/>
            <a:ext cx="12185453" cy="756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/>
          <p:nvPr/>
        </p:nvSpPr>
        <p:spPr>
          <a:xfrm>
            <a:off x="43687" y="520196"/>
            <a:ext cx="3635926" cy="2775437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>
            <a:spLocks noGrp="1"/>
          </p:cNvSpPr>
          <p:nvPr>
            <p:ph type="ctrTitle"/>
          </p:nvPr>
        </p:nvSpPr>
        <p:spPr>
          <a:xfrm>
            <a:off x="96293" y="517569"/>
            <a:ext cx="3776134" cy="125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dirty="0" err="1">
                <a:solidFill>
                  <a:schemeClr val="lt1"/>
                </a:solidFill>
              </a:rPr>
              <a:t>PathwayU</a:t>
            </a:r>
            <a:br>
              <a:rPr lang="en-US" sz="4400" dirty="0">
                <a:solidFill>
                  <a:schemeClr val="lt1"/>
                </a:solidFill>
              </a:rPr>
            </a:br>
            <a:r>
              <a:rPr lang="en-US" sz="2800" dirty="0">
                <a:solidFill>
                  <a:schemeClr val="lt1"/>
                </a:solidFill>
              </a:rPr>
              <a:t>An Introduction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127" name="Google Shape;127;p1"/>
          <p:cNvSpPr txBox="1">
            <a:spLocks noGrp="1"/>
          </p:cNvSpPr>
          <p:nvPr>
            <p:ph type="subTitle" idx="1"/>
          </p:nvPr>
        </p:nvSpPr>
        <p:spPr>
          <a:xfrm>
            <a:off x="119662" y="2236028"/>
            <a:ext cx="3483977" cy="93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Presented by The Center for Career and Talent Development</a:t>
            </a:r>
            <a:endParaRPr sz="2000" dirty="0"/>
          </a:p>
        </p:txBody>
      </p:sp>
      <p:cxnSp>
        <p:nvCxnSpPr>
          <p:cNvPr id="128" name="Google Shape;128;p1"/>
          <p:cNvCxnSpPr/>
          <p:nvPr/>
        </p:nvCxnSpPr>
        <p:spPr>
          <a:xfrm>
            <a:off x="187508" y="1907915"/>
            <a:ext cx="310896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"/>
          <p:cNvSpPr/>
          <p:nvPr/>
        </p:nvSpPr>
        <p:spPr>
          <a:xfrm flipV="1">
            <a:off x="1" y="6857999"/>
            <a:ext cx="12192000" cy="45719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222B5-3904-4405-88E9-D6ED83FCE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2" t="9931" r="11457" b="16183"/>
          <a:stretch/>
        </p:blipFill>
        <p:spPr>
          <a:xfrm>
            <a:off x="9881968" y="4934708"/>
            <a:ext cx="2111122" cy="1700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248E2B-B7DC-4DD8-A8D5-9327AF94D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520" y="821560"/>
            <a:ext cx="824880" cy="8637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" name="Google Shape;178;p7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7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541479" y="494460"/>
            <a:ext cx="5977937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</a:pPr>
            <a:r>
              <a:rPr lang="en-US" sz="3700" dirty="0">
                <a:solidFill>
                  <a:schemeClr val="lt1"/>
                </a:solidFill>
              </a:rPr>
              <a:t>Read and Click through Introductory Assessment Slides</a:t>
            </a:r>
            <a:endParaRPr dirty="0"/>
          </a:p>
        </p:txBody>
      </p:sp>
      <p:cxnSp>
        <p:nvCxnSpPr>
          <p:cNvPr id="181" name="Google Shape;181;p7"/>
          <p:cNvCxnSpPr/>
          <p:nvPr/>
        </p:nvCxnSpPr>
        <p:spPr>
          <a:xfrm>
            <a:off x="623230" y="2277392"/>
            <a:ext cx="530352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7"/>
          <p:cNvSpPr txBox="1"/>
          <p:nvPr/>
        </p:nvSpPr>
        <p:spPr>
          <a:xfrm>
            <a:off x="541479" y="2576089"/>
            <a:ext cx="5977938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through the introductory screens</a:t>
            </a:r>
            <a:endParaRPr dirty="0"/>
          </a:p>
          <a:p>
            <a:pPr marL="285750" marR="0" lvl="0" indent="-1079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note of the special instructions prior to starting the assessment.</a:t>
            </a:r>
            <a:endParaRPr dirty="0"/>
          </a:p>
        </p:txBody>
      </p:sp>
      <p:pic>
        <p:nvPicPr>
          <p:cNvPr id="183" name="Google Shape;183;p7" descr="A screenshot of a cell phon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888465" y="1388533"/>
            <a:ext cx="4966356" cy="425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8"/>
          <p:cNvSpPr/>
          <p:nvPr/>
        </p:nvSpPr>
        <p:spPr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FFFFFF"/>
                </a:solidFill>
              </a:rPr>
              <a:t>Work through each page of the assessment</a:t>
            </a:r>
            <a:endParaRPr/>
          </a:p>
        </p:txBody>
      </p:sp>
      <p:cxnSp>
        <p:nvCxnSpPr>
          <p:cNvPr id="193" name="Google Shape;193;p8"/>
          <p:cNvCxnSpPr/>
          <p:nvPr/>
        </p:nvCxnSpPr>
        <p:spPr>
          <a:xfrm>
            <a:off x="622797" y="3651268"/>
            <a:ext cx="33832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p8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558" r="1" b="15614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6716C7-FE8C-4A73-8A10-59A4A1F7D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197" y="4097620"/>
            <a:ext cx="2097587" cy="21964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0" name="Google Shape;200;p9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9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View your Assessment Results</a:t>
            </a:r>
            <a:endParaRPr/>
          </a:p>
        </p:txBody>
      </p:sp>
      <p:cxnSp>
        <p:nvCxnSpPr>
          <p:cNvPr id="203" name="Google Shape;203;p9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9"/>
          <p:cNvSpPr txBox="1">
            <a:spLocks noGrp="1"/>
          </p:cNvSpPr>
          <p:nvPr>
            <p:ph type="body" idx="2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FFFFFF"/>
                </a:solidFill>
              </a:rPr>
              <a:t>Observe your primary features and take note of the your results.</a:t>
            </a:r>
            <a:endParaRPr dirty="0"/>
          </a:p>
          <a:p>
            <a:pPr marL="9144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FFFFFF"/>
                </a:solidFill>
              </a:rPr>
              <a:t>Then, take the next assessment in the list (There are a total of 4).</a:t>
            </a:r>
            <a:endParaRPr dirty="0"/>
          </a:p>
        </p:txBody>
      </p:sp>
      <p:pic>
        <p:nvPicPr>
          <p:cNvPr id="205" name="Google Shape;205;p9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-1" b="3465"/>
          <a:stretch/>
        </p:blipFill>
        <p:spPr>
          <a:xfrm>
            <a:off x="4654297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" name="Google Shape;211;p10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2" name="Google Shape;212;p10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0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289" r="9859" b="-1"/>
          <a:stretch/>
        </p:blipFill>
        <p:spPr>
          <a:xfrm>
            <a:off x="2843" y="10"/>
            <a:ext cx="1218631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/>
          <p:nvPr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View your Career Matches</a:t>
            </a:r>
            <a:endParaRPr/>
          </a:p>
        </p:txBody>
      </p:sp>
      <p:cxnSp>
        <p:nvCxnSpPr>
          <p:cNvPr id="216" name="Google Shape;216;p10"/>
          <p:cNvCxnSpPr/>
          <p:nvPr/>
        </p:nvCxnSpPr>
        <p:spPr>
          <a:xfrm>
            <a:off x="1038277" y="2865016"/>
            <a:ext cx="29260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10"/>
          <p:cNvSpPr txBox="1">
            <a:spLocks noGrp="1"/>
          </p:cNvSpPr>
          <p:nvPr>
            <p:ph type="body" idx="2"/>
          </p:nvPr>
        </p:nvSpPr>
        <p:spPr>
          <a:xfrm>
            <a:off x="948648" y="2978254"/>
            <a:ext cx="3153580" cy="244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Following the final assessment, view the career matches </a:t>
            </a:r>
            <a:r>
              <a:rPr lang="en-US" sz="1800" dirty="0" err="1">
                <a:solidFill>
                  <a:srgbClr val="FFFFFF"/>
                </a:solidFill>
              </a:rPr>
              <a:t>PathwayU</a:t>
            </a:r>
            <a:r>
              <a:rPr lang="en-US" sz="1800" dirty="0">
                <a:solidFill>
                  <a:srgbClr val="FFFFFF"/>
                </a:solidFill>
              </a:rPr>
              <a:t> provides.</a:t>
            </a:r>
            <a:endParaRPr dirty="0"/>
          </a:p>
          <a:p>
            <a:pPr marL="9144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Use the “filter” tool on the left-hand side to narrow your subject area search.</a:t>
            </a:r>
            <a:endParaRPr dirty="0"/>
          </a:p>
          <a:p>
            <a:pPr marL="9144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" name="Google Shape;224;p1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p11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View individual career areas and jobs.</a:t>
            </a:r>
            <a:endParaRPr dirty="0"/>
          </a:p>
        </p:txBody>
      </p:sp>
      <p:cxnSp>
        <p:nvCxnSpPr>
          <p:cNvPr id="227" name="Google Shape;227;p11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11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-US" sz="1800" dirty="0">
                <a:solidFill>
                  <a:srgbClr val="FFFFFF"/>
                </a:solidFill>
              </a:rPr>
              <a:t>View more details about individual positions and career areas, including the job forecast and average salaries.</a:t>
            </a:r>
            <a:endParaRPr dirty="0"/>
          </a:p>
          <a:p>
            <a:pPr marL="9144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91440" lvl="0" indent="-114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 dirty="0">
                <a:solidFill>
                  <a:srgbClr val="FFFFFF"/>
                </a:solidFill>
              </a:rPr>
              <a:t>‘Favorite’ the positions you find the most appealing to save them to view later.</a:t>
            </a:r>
            <a:endParaRPr dirty="0"/>
          </a:p>
        </p:txBody>
      </p:sp>
      <p:pic>
        <p:nvPicPr>
          <p:cNvPr id="229" name="Google Shape;229;p11" descr="A screenshot of a cell phon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032" t="19408" r="1031" b="49654"/>
          <a:stretch/>
        </p:blipFill>
        <p:spPr>
          <a:xfrm>
            <a:off x="4290312" y="1768485"/>
            <a:ext cx="7779301" cy="23662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4B1507C8-4432-42B4-A57D-7B52F2A0C2ED}"/>
              </a:ext>
            </a:extLst>
          </p:cNvPr>
          <p:cNvSpPr/>
          <p:nvPr/>
        </p:nvSpPr>
        <p:spPr>
          <a:xfrm rot="10243227">
            <a:off x="10222039" y="1909773"/>
            <a:ext cx="914400" cy="3725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e9f5fc608_0_6"/>
          <p:cNvSpPr txBox="1">
            <a:spLocks noGrp="1"/>
          </p:cNvSpPr>
          <p:nvPr>
            <p:ph type="title"/>
          </p:nvPr>
        </p:nvSpPr>
        <p:spPr>
          <a:xfrm>
            <a:off x="1156544" y="278133"/>
            <a:ext cx="58461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Military Crosswalk</a:t>
            </a:r>
            <a:endParaRPr dirty="0"/>
          </a:p>
        </p:txBody>
      </p:sp>
      <p:sp>
        <p:nvSpPr>
          <p:cNvPr id="235" name="Google Shape;235;g6e9f5fc608_0_6"/>
          <p:cNvSpPr txBox="1">
            <a:spLocks noGrp="1"/>
          </p:cNvSpPr>
          <p:nvPr>
            <p:ph type="body" idx="1"/>
          </p:nvPr>
        </p:nvSpPr>
        <p:spPr>
          <a:xfrm>
            <a:off x="1169167" y="1818897"/>
            <a:ext cx="4338324" cy="42819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For prior service/currently enlisted students, a helpful function on the left hand side of the screen (with filters) gives you the option to view potential positions that may fit with your service-related job/responsibility.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Follow the link “Military Crosswalk” and input your information in the search bar.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/>
              <a:t>The site will provide similar career options in the following page.</a:t>
            </a:r>
            <a:endParaRPr dirty="0"/>
          </a:p>
        </p:txBody>
      </p:sp>
      <p:pic>
        <p:nvPicPr>
          <p:cNvPr id="237" name="Google Shape;237;g6e9f5fc608_0_6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5229" y="516467"/>
            <a:ext cx="3405504" cy="5644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FA8B815-5873-49F7-8944-C0DE6A1DA852}"/>
              </a:ext>
            </a:extLst>
          </p:cNvPr>
          <p:cNvSpPr/>
          <p:nvPr/>
        </p:nvSpPr>
        <p:spPr>
          <a:xfrm rot="8894915">
            <a:off x="10451532" y="5236428"/>
            <a:ext cx="846666" cy="516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" name="Google Shape;244;p12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p12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2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Search the “Job Board” function.</a:t>
            </a:r>
            <a:endParaRPr/>
          </a:p>
        </p:txBody>
      </p:sp>
      <p:cxnSp>
        <p:nvCxnSpPr>
          <p:cNvPr id="247" name="Google Shape;247;p12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p12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68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en-US" sz="2590" dirty="0">
                <a:solidFill>
                  <a:srgbClr val="FFFFFF"/>
                </a:solidFill>
              </a:rPr>
              <a:t>Find positions of interest within your ‘job match’ within either Handshake or Indeed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90"/>
              <a:buNone/>
            </a:pPr>
            <a:endParaRPr sz="259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90"/>
              <a:buNone/>
            </a:pPr>
            <a:r>
              <a:rPr lang="en-US" sz="2590" dirty="0">
                <a:solidFill>
                  <a:srgbClr val="FFFFFF"/>
                </a:solidFill>
              </a:rPr>
              <a:t>Click “Learn More” to find the job description and how to apply/follow-up.</a:t>
            </a:r>
            <a:endParaRPr dirty="0"/>
          </a:p>
        </p:txBody>
      </p:sp>
      <p:pic>
        <p:nvPicPr>
          <p:cNvPr id="249" name="Google Shape;249;p12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" r="3825" b="68164"/>
          <a:stretch/>
        </p:blipFill>
        <p:spPr>
          <a:xfrm>
            <a:off x="4174068" y="1820336"/>
            <a:ext cx="7865532" cy="243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5" name="Google Shape;255;p13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13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Use the “Tools” menu</a:t>
            </a:r>
            <a:endParaRPr/>
          </a:p>
        </p:txBody>
      </p:sp>
      <p:cxnSp>
        <p:nvCxnSpPr>
          <p:cNvPr id="258" name="Google Shape;258;p13"/>
          <p:cNvCxnSpPr/>
          <p:nvPr/>
        </p:nvCxnSpPr>
        <p:spPr>
          <a:xfrm>
            <a:off x="1215896" y="2353592"/>
            <a:ext cx="530352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259;p13"/>
          <p:cNvSpPr txBox="1">
            <a:spLocks noGrp="1"/>
          </p:cNvSpPr>
          <p:nvPr>
            <p:ph type="body" idx="2"/>
          </p:nvPr>
        </p:nvSpPr>
        <p:spPr>
          <a:xfrm>
            <a:off x="1097278" y="2546224"/>
            <a:ext cx="6156961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>
                <a:solidFill>
                  <a:srgbClr val="FFFFFF"/>
                </a:solidFill>
              </a:rPr>
              <a:t>View the “Tools” menu to find different resources that can improve your job-search capabilities.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rier New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Update and manage your resume.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rier New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Learn about and build cover letters.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rier New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Find more information on your personal network.</a:t>
            </a:r>
            <a:endParaRPr dirty="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rier New"/>
              <a:buChar char="o"/>
            </a:pPr>
            <a:r>
              <a:rPr lang="en-US" sz="2200" dirty="0">
                <a:solidFill>
                  <a:srgbClr val="FFFFFF"/>
                </a:solidFill>
              </a:rPr>
              <a:t>Explore more exercises to help you find a career match!</a:t>
            </a:r>
            <a:endParaRPr dirty="0"/>
          </a:p>
          <a:p>
            <a:pPr marL="9144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260" name="Google Shape;260;p13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7550"/>
          <a:stretch/>
        </p:blipFill>
        <p:spPr>
          <a:xfrm>
            <a:off x="7608728" y="10"/>
            <a:ext cx="458009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1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14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Schedule an Appointment with your Career Coach </a:t>
            </a:r>
            <a:endParaRPr dirty="0"/>
          </a:p>
        </p:txBody>
      </p:sp>
      <p:cxnSp>
        <p:nvCxnSpPr>
          <p:cNvPr id="269" name="Google Shape;269;p14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14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85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5"/>
              <a:buNone/>
            </a:pPr>
            <a:r>
              <a:rPr lang="en-US" sz="1875" dirty="0">
                <a:solidFill>
                  <a:srgbClr val="FFFFFF"/>
                </a:solidFill>
              </a:rPr>
              <a:t>Continue to update and re-evaluate your career interests and options!</a:t>
            </a:r>
            <a:endParaRPr dirty="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75"/>
              <a:buNone/>
            </a:pPr>
            <a:endParaRPr sz="1875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75"/>
              <a:buNone/>
            </a:pPr>
            <a:r>
              <a:rPr lang="en-US" sz="1875" dirty="0">
                <a:solidFill>
                  <a:srgbClr val="FFFFFF"/>
                </a:solidFill>
              </a:rPr>
              <a:t>Make an appointment with your Career Coach for further guidance and help building your resume or LinkedIn account! </a:t>
            </a:r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75"/>
              <a:buNone/>
            </a:pPr>
            <a:endParaRPr lang="en-US" sz="1875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75"/>
              <a:buNone/>
            </a:pPr>
            <a:r>
              <a:rPr lang="en-US" sz="1875" dirty="0">
                <a:solidFill>
                  <a:srgbClr val="FFFFFF"/>
                </a:solidFill>
              </a:rPr>
              <a:t>Schedule an appointment here:</a:t>
            </a:r>
          </a:p>
          <a:p>
            <a:pPr marL="0" lvl="0" indent="0">
              <a:lnSpc>
                <a:spcPct val="80000"/>
              </a:lnSpc>
              <a:spcBef>
                <a:spcPts val="1400"/>
              </a:spcBef>
              <a:buSzPts val="1875"/>
              <a:buNone/>
            </a:pP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https://www.radford.edu/content/career-services/home/about.html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271" name="Google Shape;271;p14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2452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24AC3-4F08-4919-B01C-5D7C0D51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0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D574C2-36D1-495C-8CC8-333DDB2B0276}"/>
              </a:ext>
            </a:extLst>
          </p:cNvPr>
          <p:cNvSpPr txBox="1"/>
          <p:nvPr/>
        </p:nvSpPr>
        <p:spPr>
          <a:xfrm>
            <a:off x="4247322" y="3315873"/>
            <a:ext cx="6490253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en-US" sz="2200" dirty="0">
                <a:hlinkClick r:id="rId3"/>
              </a:rPr>
              <a:t>https://vimeo.com/322101731</a:t>
            </a:r>
            <a:endParaRPr lang="en-US" sz="22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541005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4BD9DA-3221-B649-BA7D-604783DF7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7" y="107029"/>
            <a:ext cx="7264400" cy="16143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CFE621-9936-4DCF-8E54-BDBF1B2C0F47}"/>
              </a:ext>
            </a:extLst>
          </p:cNvPr>
          <p:cNvSpPr/>
          <p:nvPr/>
        </p:nvSpPr>
        <p:spPr>
          <a:xfrm>
            <a:off x="1126067" y="1721340"/>
            <a:ext cx="12074237" cy="14598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/>
            <a:endParaRPr lang="en-US" sz="2700" dirty="0">
              <a:latin typeface="Montserrat"/>
            </a:endParaRPr>
          </a:p>
          <a:p>
            <a:r>
              <a:rPr lang="en-US" sz="4000" dirty="0">
                <a:latin typeface="Montserrat SemiBold"/>
              </a:rPr>
              <a:t>What is it?</a:t>
            </a:r>
          </a:p>
          <a:p>
            <a:endParaRPr lang="en-US" sz="1200" dirty="0">
              <a:latin typeface="Montserrat"/>
            </a:endParaRPr>
          </a:p>
          <a:p>
            <a:r>
              <a:rPr lang="en-US" sz="1800" dirty="0" err="1">
                <a:latin typeface="Montserrat"/>
              </a:rPr>
              <a:t>PathwayU</a:t>
            </a:r>
            <a:r>
              <a:rPr lang="en-US" sz="1800" dirty="0">
                <a:latin typeface="Montserrat"/>
              </a:rPr>
              <a:t> is an online platform which provides you with the opportunity to analyze your unique talents </a:t>
            </a:r>
          </a:p>
          <a:p>
            <a:r>
              <a:rPr lang="en-US" sz="1800" dirty="0">
                <a:latin typeface="Montserrat"/>
              </a:rPr>
              <a:t>and skills while receiving valuable guidance in discovering your purpose and finding meaningful career success. </a:t>
            </a:r>
          </a:p>
          <a:p>
            <a:endParaRPr lang="en-US" sz="1800" dirty="0">
              <a:latin typeface="Montserrat"/>
            </a:endParaRPr>
          </a:p>
          <a:p>
            <a:endParaRPr lang="en-US" sz="700" dirty="0"/>
          </a:p>
          <a:p>
            <a:r>
              <a:rPr lang="en-US" sz="1800" dirty="0">
                <a:latin typeface="Montserrat"/>
              </a:rPr>
              <a:t> 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64576-D168-4C03-B468-48E87CC8664B}"/>
              </a:ext>
            </a:extLst>
          </p:cNvPr>
          <p:cNvSpPr txBox="1"/>
          <p:nvPr/>
        </p:nvSpPr>
        <p:spPr>
          <a:xfrm>
            <a:off x="1059873" y="3913868"/>
            <a:ext cx="10307782" cy="2251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Guides you towards your purpose by helping you make critical training, education and career choices leading you to academic success.</a:t>
            </a:r>
          </a:p>
          <a:p>
            <a:pPr algn="l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Enhances your self-awareness by providing insight on your interests and the skills that align with your purpose.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Gives you a more meaningful life as a result from knowing your education and career paths. </a:t>
            </a:r>
          </a:p>
          <a:p>
            <a:pPr algn="l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Connects you to jobs based on your purpose by establishing your fit in a career with real employers. </a:t>
            </a:r>
          </a:p>
          <a:p>
            <a:pPr algn="ctr" defTabSz="412750" hangingPunct="0">
              <a:buClrTx/>
            </a:pPr>
            <a:endParaRPr lang="en-US" sz="15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231791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title"/>
          </p:nvPr>
        </p:nvSpPr>
        <p:spPr>
          <a:xfrm>
            <a:off x="814493" y="396669"/>
            <a:ext cx="1071541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/>
              <a:t>Use the following link to access </a:t>
            </a:r>
            <a:r>
              <a:rPr lang="en-US" dirty="0" err="1"/>
              <a:t>PathwayU</a:t>
            </a:r>
            <a:endParaRPr dirty="0"/>
          </a:p>
        </p:txBody>
      </p:sp>
      <p:sp>
        <p:nvSpPr>
          <p:cNvPr id="135" name="Google Shape;135;p2"/>
          <p:cNvSpPr txBox="1"/>
          <p:nvPr/>
        </p:nvSpPr>
        <p:spPr>
          <a:xfrm>
            <a:off x="2627338" y="3075057"/>
            <a:ext cx="69373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sng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https://radford.pathwayu.com/</a:t>
            </a:r>
            <a:endParaRPr sz="40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2418138" y="2933987"/>
            <a:ext cx="7146524" cy="1154097"/>
          </a:xfrm>
          <a:prstGeom prst="frame">
            <a:avLst>
              <a:gd name="adj1" fmla="val 8654"/>
            </a:avLst>
          </a:prstGeom>
          <a:solidFill>
            <a:srgbClr val="FF0000"/>
          </a:solidFill>
          <a:ln w="15875" cap="flat" cmpd="sng">
            <a:solidFill>
              <a:srgbClr val="415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BE48ABB-D89D-4D99-B0F6-E0A53B873EAF}"/>
              </a:ext>
            </a:extLst>
          </p:cNvPr>
          <p:cNvSpPr/>
          <p:nvPr/>
        </p:nvSpPr>
        <p:spPr>
          <a:xfrm rot="19788864">
            <a:off x="618067" y="4384076"/>
            <a:ext cx="1769533" cy="966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3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p3"/>
          <p:cNvSpPr/>
          <p:nvPr/>
        </p:nvSpPr>
        <p:spPr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rgbClr val="FFFFFF"/>
                </a:solidFill>
              </a:rPr>
              <a:t>Click “Join Now” to create an account!</a:t>
            </a:r>
            <a:endParaRPr dirty="0"/>
          </a:p>
        </p:txBody>
      </p:sp>
      <p:cxnSp>
        <p:nvCxnSpPr>
          <p:cNvPr id="145" name="Google Shape;145;p3"/>
          <p:cNvCxnSpPr/>
          <p:nvPr/>
        </p:nvCxnSpPr>
        <p:spPr>
          <a:xfrm>
            <a:off x="622797" y="3651268"/>
            <a:ext cx="33832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3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934" r="-1" b="5026"/>
          <a:stretch/>
        </p:blipFill>
        <p:spPr>
          <a:xfrm>
            <a:off x="4635094" y="1"/>
            <a:ext cx="755373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DBC98-6517-4146-8ECF-BEF57981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049" y="4290767"/>
            <a:ext cx="1962172" cy="2054697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DCE82B03-10E3-4E29-9853-F1B777B6D51C}"/>
              </a:ext>
            </a:extLst>
          </p:cNvPr>
          <p:cNvSpPr/>
          <p:nvPr/>
        </p:nvSpPr>
        <p:spPr>
          <a:xfrm>
            <a:off x="9524999" y="6345464"/>
            <a:ext cx="1185018" cy="457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7FF356-B2C9-4AF1-8021-E878AF8BCE0B}"/>
              </a:ext>
            </a:extLst>
          </p:cNvPr>
          <p:cNvSpPr/>
          <p:nvPr/>
        </p:nvSpPr>
        <p:spPr>
          <a:xfrm>
            <a:off x="855133" y="1540933"/>
            <a:ext cx="5400431" cy="491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927556" y="1227668"/>
            <a:ext cx="3398911" cy="397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/>
              <a:t>Fill out your account information and click “Find your Calling”</a:t>
            </a:r>
            <a:endParaRPr dirty="0"/>
          </a:p>
        </p:txBody>
      </p:sp>
      <p:pic>
        <p:nvPicPr>
          <p:cNvPr id="152" name="Google Shape;152;p4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488940" y="48046"/>
            <a:ext cx="6184444" cy="63330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5E1CDB7-A6D6-4AAE-B1B9-0B432C12BB5E}"/>
              </a:ext>
            </a:extLst>
          </p:cNvPr>
          <p:cNvSpPr/>
          <p:nvPr/>
        </p:nvSpPr>
        <p:spPr>
          <a:xfrm>
            <a:off x="9626600" y="5342467"/>
            <a:ext cx="1126067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A041F0CB-483E-442D-A376-6C80A30E650D}"/>
              </a:ext>
            </a:extLst>
          </p:cNvPr>
          <p:cNvSpPr/>
          <p:nvPr/>
        </p:nvSpPr>
        <p:spPr>
          <a:xfrm>
            <a:off x="5277273" y="1318045"/>
            <a:ext cx="423333" cy="3793067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8" name="Google Shape;158;p5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5"/>
          <p:cNvSpPr/>
          <p:nvPr/>
        </p:nvSpPr>
        <p:spPr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rgbClr val="FFFFFF"/>
                </a:solidFill>
              </a:rPr>
              <a:t>Go to your email and confirm your account</a:t>
            </a:r>
            <a:endParaRPr dirty="0"/>
          </a:p>
        </p:txBody>
      </p:sp>
      <p:cxnSp>
        <p:nvCxnSpPr>
          <p:cNvPr id="161" name="Google Shape;161;p5"/>
          <p:cNvCxnSpPr/>
          <p:nvPr/>
        </p:nvCxnSpPr>
        <p:spPr>
          <a:xfrm>
            <a:off x="622797" y="3651268"/>
            <a:ext cx="33832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2" name="Google Shape;162;p5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175" r="17403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4420" y="3651268"/>
            <a:ext cx="1228379" cy="1939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60;p5">
            <a:extLst>
              <a:ext uri="{FF2B5EF4-FFF2-40B4-BE49-F238E27FC236}">
                <a16:creationId xmlns:a16="http://schemas.microsoft.com/office/drawing/2014/main" id="{8C99FFDC-CF95-4AA8-8CA2-0063FEB66130}"/>
              </a:ext>
            </a:extLst>
          </p:cNvPr>
          <p:cNvSpPr txBox="1">
            <a:spLocks/>
          </p:cNvSpPr>
          <p:nvPr/>
        </p:nvSpPr>
        <p:spPr>
          <a:xfrm>
            <a:off x="484814" y="3812138"/>
            <a:ext cx="3659246" cy="104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alibri"/>
              <a:buNone/>
              <a:defRPr sz="4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5000"/>
            </a:pPr>
            <a:r>
              <a:rPr lang="en-US" sz="2800" dirty="0">
                <a:solidFill>
                  <a:srgbClr val="FFFFFF"/>
                </a:solidFill>
              </a:rPr>
              <a:t>Simply click “Confirm Your Email”</a:t>
            </a:r>
          </a:p>
          <a:p>
            <a:pPr>
              <a:buClr>
                <a:srgbClr val="FFFFFF"/>
              </a:buClr>
              <a:buSzPts val="5000"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  <a:buSzPts val="5000"/>
            </a:pPr>
            <a:r>
              <a:rPr lang="en-US" sz="2800" dirty="0">
                <a:solidFill>
                  <a:srgbClr val="FFFFFF"/>
                </a:solidFill>
              </a:rPr>
              <a:t>*Remember to check your spam folder!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3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p3"/>
          <p:cNvSpPr/>
          <p:nvPr/>
        </p:nvSpPr>
        <p:spPr>
          <a:xfrm>
            <a:off x="317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rgbClr val="FFFFFF"/>
                </a:solidFill>
              </a:rPr>
              <a:t>Begin the Pre-</a:t>
            </a:r>
            <a:r>
              <a:rPr lang="en-US" sz="5000" dirty="0" err="1">
                <a:solidFill>
                  <a:srgbClr val="FFFFFF"/>
                </a:solidFill>
              </a:rPr>
              <a:t>Assesment</a:t>
            </a:r>
            <a:r>
              <a:rPr lang="en-US" sz="5000" dirty="0">
                <a:solidFill>
                  <a:srgbClr val="FFFFFF"/>
                </a:solidFill>
              </a:rPr>
              <a:t> Survey</a:t>
            </a:r>
            <a:endParaRPr dirty="0"/>
          </a:p>
        </p:txBody>
      </p:sp>
      <p:cxnSp>
        <p:nvCxnSpPr>
          <p:cNvPr id="145" name="Google Shape;145;p3"/>
          <p:cNvCxnSpPr/>
          <p:nvPr/>
        </p:nvCxnSpPr>
        <p:spPr>
          <a:xfrm>
            <a:off x="622797" y="3651268"/>
            <a:ext cx="33832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7FDBC98-6517-4146-8ECF-BEF579814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49" y="4290767"/>
            <a:ext cx="1962172" cy="2054697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DCE82B03-10E3-4E29-9853-F1B777B6D51C}"/>
              </a:ext>
            </a:extLst>
          </p:cNvPr>
          <p:cNvSpPr/>
          <p:nvPr/>
        </p:nvSpPr>
        <p:spPr>
          <a:xfrm>
            <a:off x="9524999" y="6345464"/>
            <a:ext cx="1185018" cy="457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983FC-C9BA-475B-8279-CA809585A548}"/>
              </a:ext>
            </a:extLst>
          </p:cNvPr>
          <p:cNvSpPr/>
          <p:nvPr/>
        </p:nvSpPr>
        <p:spPr>
          <a:xfrm>
            <a:off x="4625699" y="8786"/>
            <a:ext cx="755373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A2D74-8C52-4751-BE8A-639C3C156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3508" y="302114"/>
            <a:ext cx="6305063" cy="62510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Work through the pre-assessment survey.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Work through the “My Purpose”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224AF-2118-4156-9FA2-A286311A5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703" y="2789265"/>
            <a:ext cx="7226671" cy="37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7312045" y="660401"/>
            <a:ext cx="3065955" cy="116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3600" dirty="0"/>
              <a:t>Navigate the </a:t>
            </a:r>
            <a:r>
              <a:rPr lang="en-US" sz="3600" dirty="0" err="1"/>
              <a:t>PathwayU</a:t>
            </a:r>
            <a:r>
              <a:rPr lang="en-US" sz="3600" dirty="0"/>
              <a:t> Main Page</a:t>
            </a:r>
            <a:endParaRPr sz="3600" dirty="0"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2"/>
          </p:nvPr>
        </p:nvSpPr>
        <p:spPr>
          <a:xfrm>
            <a:off x="6971241" y="1921086"/>
            <a:ext cx="3747561" cy="30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91440" lvl="0" indent="-152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/>
              <a:t>Begin your first assessment by clicking “Start Assessments”.</a:t>
            </a:r>
            <a:endParaRPr dirty="0"/>
          </a:p>
          <a:p>
            <a:pPr marL="9144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dirty="0"/>
          </a:p>
          <a:p>
            <a:pPr marL="91440" lvl="0" indent="-152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dirty="0"/>
              <a:t>Set up your first appointment with a Career Counselor.</a:t>
            </a:r>
            <a:endParaRPr dirty="0"/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597" t="42593" r="5560" b="22870"/>
          <a:stretch/>
        </p:blipFill>
        <p:spPr>
          <a:xfrm>
            <a:off x="1430866" y="2263139"/>
            <a:ext cx="4665134" cy="30158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36F41245-EA49-434D-9A1F-390BFF372B9C}"/>
              </a:ext>
            </a:extLst>
          </p:cNvPr>
          <p:cNvSpPr/>
          <p:nvPr/>
        </p:nvSpPr>
        <p:spPr>
          <a:xfrm rot="1967932">
            <a:off x="5215468" y="4673600"/>
            <a:ext cx="1134533" cy="7196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602</Words>
  <Application>Microsoft Office PowerPoint</Application>
  <PresentationFormat>Widescreen</PresentationFormat>
  <Paragraphs>75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Helvetica Neue</vt:lpstr>
      <vt:lpstr>Montserrat</vt:lpstr>
      <vt:lpstr>Montserrat SemiBold</vt:lpstr>
      <vt:lpstr>Wingdings</vt:lpstr>
      <vt:lpstr>RetrospectVTI</vt:lpstr>
      <vt:lpstr>RetrospectVTI</vt:lpstr>
      <vt:lpstr>PathwayU An Introduction</vt:lpstr>
      <vt:lpstr>PowerPoint Presentation</vt:lpstr>
      <vt:lpstr>PowerPoint Presentation</vt:lpstr>
      <vt:lpstr>Use the following link to access PathwayU</vt:lpstr>
      <vt:lpstr>Click “Join Now” to create an account!</vt:lpstr>
      <vt:lpstr>Fill out your account information and click “Find your Calling”</vt:lpstr>
      <vt:lpstr>Go to your email and confirm your account</vt:lpstr>
      <vt:lpstr>Begin the Pre-Assesment Survey</vt:lpstr>
      <vt:lpstr>Navigate the PathwayU Main Page</vt:lpstr>
      <vt:lpstr>Read and Click through Introductory Assessment Slides</vt:lpstr>
      <vt:lpstr>Work through each page of the assessment</vt:lpstr>
      <vt:lpstr>View your Assessment Results</vt:lpstr>
      <vt:lpstr>View your Career Matches</vt:lpstr>
      <vt:lpstr>View individual career areas and jobs.</vt:lpstr>
      <vt:lpstr>The Military Crosswalk</vt:lpstr>
      <vt:lpstr>Search the “Job Board” function.</vt:lpstr>
      <vt:lpstr>Use the “Tools” menu</vt:lpstr>
      <vt:lpstr>Schedule an Appointment with your Career Coach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PathwayU  A Quick How-To</dc:title>
  <dc:creator>Sam Finley</dc:creator>
  <cp:lastModifiedBy>Meadows, Zac</cp:lastModifiedBy>
  <cp:revision>24</cp:revision>
  <dcterms:created xsi:type="dcterms:W3CDTF">2020-02-05T15:52:58Z</dcterms:created>
  <dcterms:modified xsi:type="dcterms:W3CDTF">2020-06-11T03:48:15Z</dcterms:modified>
</cp:coreProperties>
</file>