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5" r:id="rId4"/>
    <p:sldId id="271" r:id="rId5"/>
    <p:sldId id="297" r:id="rId6"/>
    <p:sldId id="307" r:id="rId7"/>
    <p:sldId id="298" r:id="rId8"/>
    <p:sldId id="308" r:id="rId9"/>
    <p:sldId id="299" r:id="rId10"/>
    <p:sldId id="309" r:id="rId11"/>
    <p:sldId id="300" r:id="rId12"/>
    <p:sldId id="310" r:id="rId13"/>
    <p:sldId id="306" r:id="rId14"/>
    <p:sldId id="311" r:id="rId15"/>
    <p:sldId id="301" r:id="rId16"/>
    <p:sldId id="312" r:id="rId17"/>
    <p:sldId id="302" r:id="rId18"/>
    <p:sldId id="313" r:id="rId19"/>
    <p:sldId id="260" r:id="rId20"/>
    <p:sldId id="295" r:id="rId21"/>
    <p:sldId id="315" r:id="rId22"/>
    <p:sldId id="316" r:id="rId23"/>
    <p:sldId id="317" r:id="rId24"/>
    <p:sldId id="305" r:id="rId25"/>
    <p:sldId id="293" r:id="rId26"/>
    <p:sldId id="283" r:id="rId27"/>
    <p:sldId id="286" r:id="rId2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067C2D-3675-4B66-8749-C36149A688BC}" type="datetimeFigureOut">
              <a:rPr lang="en-US" smtClean="0"/>
              <a:t>9/9/2016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941177-5449-4D91-BF29-17CF4BB9EF2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radford.edu/ruart/ruid/images/HiRes/RU-red.zi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ford.edu/content/human-resources/home/training/EPAF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ssbdev.radford.edu/pprd/bwpkepaf.p_choosejobdrive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2310" y="914400"/>
            <a:ext cx="3768090" cy="4365636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 smtClean="0">
                <a:solidFill>
                  <a:srgbClr val="FF0000"/>
                </a:solidFill>
              </a:rPr>
              <a:t>E</a:t>
            </a:r>
            <a:r>
              <a:rPr lang="en-US" sz="4400" dirty="0" smtClean="0"/>
              <a:t>lectronic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8000" dirty="0" smtClean="0">
                <a:solidFill>
                  <a:srgbClr val="FF0000"/>
                </a:solidFill>
              </a:rPr>
              <a:t>P</a:t>
            </a:r>
            <a:r>
              <a:rPr lang="en-US" sz="4400" dirty="0" smtClean="0"/>
              <a:t>ersonnel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80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solidFill>
                  <a:srgbClr val="FF0000"/>
                </a:solidFill>
              </a:rPr>
              <a:t>F</a:t>
            </a:r>
            <a:r>
              <a:rPr lang="en-US" sz="4400" dirty="0" smtClean="0"/>
              <a:t>orms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752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Radford University Logo red">
            <a:hlinkClick r:id="rId2" tooltip="&quot;click for downloadable version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5455"/>
            <a:ext cx="1455420" cy="1287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0724" y="5562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Presented by the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Department of Human Resources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February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81000" y="15558"/>
            <a:ext cx="6838950" cy="594042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Budget/FOAP </a:t>
            </a:r>
            <a:r>
              <a:rPr lang="en-US" dirty="0"/>
              <a:t>Change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534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Grant-funded positions have end dates on them when the funding runs out.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When the funding is there to continue </a:t>
            </a:r>
            <a:r>
              <a:rPr lang="en-US" dirty="0" smtClean="0"/>
              <a:t>the position</a:t>
            </a:r>
            <a:r>
              <a:rPr lang="en-US" dirty="0"/>
              <a:t>, a grant continuation must be done in order to continue the position.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EPAF is </a:t>
            </a:r>
            <a:r>
              <a:rPr lang="en-US" dirty="0" smtClean="0"/>
              <a:t>done when </a:t>
            </a:r>
            <a:r>
              <a:rPr lang="en-US" dirty="0"/>
              <a:t>the grant is continued for a specified time period but the funding (Budget/FOAP) stays the same.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Continuation without Budget/FOAP Change</a:t>
            </a:r>
          </a:p>
        </p:txBody>
      </p:sp>
    </p:spTree>
    <p:extLst>
      <p:ext uri="{BB962C8B-B14F-4D97-AF65-F5344CB8AC3E}">
        <p14:creationId xmlns:p14="http://schemas.microsoft.com/office/powerpoint/2010/main" val="41352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00050" y="15558"/>
            <a:ext cx="6838950" cy="89884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Grant Continuation without Budget/FOAP Change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0771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Grant-funded positions have end dates on them when the funding runs out.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When the funding is there to continue </a:t>
            </a:r>
            <a:r>
              <a:rPr lang="en-US" dirty="0" smtClean="0"/>
              <a:t>the position</a:t>
            </a:r>
            <a:r>
              <a:rPr lang="en-US" dirty="0"/>
              <a:t>, a grant continuation must be done in order to continue the position.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EPAF is </a:t>
            </a:r>
            <a:r>
              <a:rPr lang="en-US" dirty="0" smtClean="0"/>
              <a:t>done when </a:t>
            </a:r>
            <a:r>
              <a:rPr lang="en-US" dirty="0"/>
              <a:t>the grant is continued for a specified time </a:t>
            </a:r>
            <a:r>
              <a:rPr lang="en-US"/>
              <a:t>period </a:t>
            </a:r>
            <a:r>
              <a:rPr lang="en-US" smtClean="0"/>
              <a:t>and </a:t>
            </a:r>
            <a:r>
              <a:rPr lang="en-US" dirty="0"/>
              <a:t>the funding (Budget/FOAP</a:t>
            </a:r>
            <a:r>
              <a:rPr lang="en-US"/>
              <a:t>) </a:t>
            </a:r>
            <a:r>
              <a:rPr lang="en-US" smtClean="0"/>
              <a:t>also changes.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Continuation </a:t>
            </a:r>
            <a:r>
              <a:rPr lang="en-US" dirty="0" smtClean="0"/>
              <a:t>with </a:t>
            </a:r>
            <a:r>
              <a:rPr lang="en-US" dirty="0"/>
              <a:t>Budget/FOAP Change</a:t>
            </a:r>
          </a:p>
        </p:txBody>
      </p:sp>
    </p:spTree>
    <p:extLst>
      <p:ext uri="{BB962C8B-B14F-4D97-AF65-F5344CB8AC3E}">
        <p14:creationId xmlns:p14="http://schemas.microsoft.com/office/powerpoint/2010/main" val="35821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00050" y="15558"/>
            <a:ext cx="6991350" cy="89884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Grant Continuation </a:t>
            </a:r>
            <a:r>
              <a:rPr lang="en-US" dirty="0" smtClean="0"/>
              <a:t>with Budget/FOAP </a:t>
            </a:r>
            <a:r>
              <a:rPr lang="en-US" dirty="0"/>
              <a:t>Change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2487"/>
            <a:ext cx="8763000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 positions are approved for the fiscal year only. 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year a wage continuation needs to be done to continue the position into the next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Wage Continuation</a:t>
            </a:r>
          </a:p>
        </p:txBody>
      </p:sp>
    </p:spTree>
    <p:extLst>
      <p:ext uri="{BB962C8B-B14F-4D97-AF65-F5344CB8AC3E}">
        <p14:creationId xmlns:p14="http://schemas.microsoft.com/office/powerpoint/2010/main" val="8863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00050" y="15558"/>
            <a:ext cx="6381750" cy="51784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Wage Continuation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33400"/>
            <a:ext cx="85153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hourly (wage) position that has a pay change.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Hourly Rate Change</a:t>
            </a:r>
          </a:p>
        </p:txBody>
      </p:sp>
    </p:spTree>
    <p:extLst>
      <p:ext uri="{BB962C8B-B14F-4D97-AF65-F5344CB8AC3E}">
        <p14:creationId xmlns:p14="http://schemas.microsoft.com/office/powerpoint/2010/main" val="1525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15558"/>
            <a:ext cx="6381750" cy="51784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Hourly Rate Change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Roles are used to grant permission to users to either create or approve EPAFs:</a:t>
            </a:r>
          </a:p>
          <a:p>
            <a:pPr lvl="1"/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Originator </a:t>
            </a:r>
            <a:r>
              <a:rPr lang="en-US" sz="2200" dirty="0" smtClean="0"/>
              <a:t>– the person who creates an EPAF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Approver</a:t>
            </a:r>
            <a:r>
              <a:rPr lang="en-US" sz="2200" dirty="0" smtClean="0"/>
              <a:t> – someone who electronically agrees (or disagrees) with an EPAF transaction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>
                <a:solidFill>
                  <a:srgbClr val="0070C0"/>
                </a:solidFill>
              </a:rPr>
              <a:t>Proxy Approver – </a:t>
            </a:r>
            <a:r>
              <a:rPr lang="en-US" sz="2200" dirty="0" smtClean="0"/>
              <a:t>someone who has been delegated proxy access by an approver and has the same authority as the approver in making decisions on personnel transactions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FYI</a:t>
            </a:r>
            <a:r>
              <a:rPr lang="en-US" sz="2200" dirty="0" smtClean="0"/>
              <a:t>  (For Your Information) – someone who only views the details of an EPAF transaction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0070C0"/>
                </a:solidFill>
              </a:rPr>
              <a:t>Applier </a:t>
            </a:r>
            <a:r>
              <a:rPr lang="en-US" sz="2200" dirty="0" smtClean="0"/>
              <a:t>– an HR user who applies the EPAF transaction data to Banner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EPAF roles?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Streamlined method for composing, submitting, and approving personnel actions electronically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EPAFs are a function of Banner that is accessed in Self-Service Banner (SSB).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EPAF has replaced the </a:t>
            </a:r>
            <a:r>
              <a:rPr lang="en-US" dirty="0"/>
              <a:t>PR-4(Separation Transfer Notice) </a:t>
            </a:r>
            <a:r>
              <a:rPr lang="en-US" dirty="0" smtClean="0"/>
              <a:t>completely. </a:t>
            </a:r>
            <a:r>
              <a:rPr lang="en-US" sz="2700" dirty="0" smtClean="0"/>
              <a:t>And is in the process of replacing </a:t>
            </a:r>
            <a:r>
              <a:rPr lang="en-US" sz="2700" dirty="0"/>
              <a:t>many personnel actions on the </a:t>
            </a:r>
            <a:r>
              <a:rPr lang="en-US" sz="2700" dirty="0" smtClean="0"/>
              <a:t>PR-40(Personnel </a:t>
            </a:r>
            <a:r>
              <a:rPr lang="en-US" sz="2700" dirty="0"/>
              <a:t>Action)</a:t>
            </a:r>
          </a:p>
          <a:p>
            <a:pPr marL="630936" lvl="2" indent="0">
              <a:buNone/>
            </a:pPr>
            <a:endParaRPr lang="en-US" sz="2700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EPAFS are another step in achieving a paperless personnel action process that supports the </a:t>
            </a:r>
            <a:r>
              <a:rPr lang="en-US" b="1" dirty="0" smtClean="0">
                <a:solidFill>
                  <a:srgbClr val="33CC33"/>
                </a:solidFill>
              </a:rPr>
              <a:t>“GREEN”</a:t>
            </a:r>
            <a:r>
              <a:rPr lang="en-US" dirty="0" smtClean="0"/>
              <a:t> initiatives of the RU Campus Sustainability Policy.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marL="630936" lvl="2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an EPAF?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Levels of authorization that an EPAF must go through in order to be completed</a:t>
            </a:r>
          </a:p>
          <a:p>
            <a:pPr marL="109728" indent="0">
              <a:buNone/>
            </a:pPr>
            <a:endParaRPr lang="en-US" sz="3500" dirty="0" smtClean="0"/>
          </a:p>
          <a:p>
            <a:r>
              <a:rPr lang="en-US" sz="3500" dirty="0" smtClean="0"/>
              <a:t>Five levels are assigned outside of HR:</a:t>
            </a:r>
          </a:p>
          <a:p>
            <a:pPr lvl="2"/>
            <a:r>
              <a:rPr lang="en-US" sz="2900" dirty="0" smtClean="0">
                <a:solidFill>
                  <a:srgbClr val="0070C0"/>
                </a:solidFill>
              </a:rPr>
              <a:t>Level 2: Dean, Director, Department/Division Head</a:t>
            </a:r>
            <a:r>
              <a:rPr lang="en-US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(DDD)</a:t>
            </a:r>
            <a:endParaRPr lang="en-US" sz="2900" dirty="0">
              <a:solidFill>
                <a:srgbClr val="0070C0"/>
              </a:solidFill>
            </a:endParaRPr>
          </a:p>
          <a:p>
            <a:pPr lvl="2"/>
            <a:r>
              <a:rPr lang="en-US" sz="2900" dirty="0" smtClean="0">
                <a:solidFill>
                  <a:srgbClr val="0070C0"/>
                </a:solidFill>
              </a:rPr>
              <a:t>Level 3: Vice President (VP)</a:t>
            </a:r>
          </a:p>
          <a:p>
            <a:pPr lvl="2"/>
            <a:r>
              <a:rPr lang="en-US" sz="2900" dirty="0" smtClean="0">
                <a:solidFill>
                  <a:srgbClr val="0070C0"/>
                </a:solidFill>
              </a:rPr>
              <a:t>President</a:t>
            </a:r>
          </a:p>
          <a:p>
            <a:pPr lvl="2"/>
            <a:r>
              <a:rPr lang="en-US" sz="2900" dirty="0" smtClean="0">
                <a:solidFill>
                  <a:srgbClr val="0070C0"/>
                </a:solidFill>
              </a:rPr>
              <a:t>Sponsored Programs</a:t>
            </a:r>
          </a:p>
          <a:p>
            <a:pPr lvl="2"/>
            <a:r>
              <a:rPr lang="en-US" sz="2900" dirty="0" smtClean="0">
                <a:solidFill>
                  <a:srgbClr val="0070C0"/>
                </a:solidFill>
              </a:rPr>
              <a:t>Budget</a:t>
            </a:r>
          </a:p>
          <a:p>
            <a:pPr lvl="7"/>
            <a:endParaRPr lang="en-US" sz="2400" i="1" dirty="0"/>
          </a:p>
          <a:p>
            <a:r>
              <a:rPr lang="en-US" sz="3500" dirty="0" smtClean="0"/>
              <a:t>Each EPAF has a mandatory routing queue with one or more of these levels assigned.</a:t>
            </a:r>
            <a:endParaRPr lang="en-US" sz="35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 Approver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Carmella </a:t>
            </a:r>
            <a:r>
              <a:rPr lang="en-US" dirty="0"/>
              <a:t>Carter - Academic </a:t>
            </a:r>
            <a:r>
              <a:rPr lang="en-US" dirty="0" smtClean="0"/>
              <a:t>Affairs Colleges/ 11xxx – 117xx</a:t>
            </a:r>
          </a:p>
          <a:p>
            <a:r>
              <a:rPr lang="en-US" dirty="0"/>
              <a:t>Larry Ashby – Academic Affairs Operational </a:t>
            </a:r>
            <a:r>
              <a:rPr lang="en-US" dirty="0" smtClean="0"/>
              <a:t>offices/118xx-12xxx</a:t>
            </a:r>
            <a:endParaRPr lang="en-US" dirty="0"/>
          </a:p>
          <a:p>
            <a:r>
              <a:rPr lang="en-US" dirty="0" smtClean="0"/>
              <a:t>Jackie Taylor </a:t>
            </a:r>
            <a:r>
              <a:rPr lang="en-US" dirty="0"/>
              <a:t>- Finance &amp; Administration / </a:t>
            </a:r>
            <a:r>
              <a:rPr lang="en-US" dirty="0" smtClean="0"/>
              <a:t>2xxxx</a:t>
            </a:r>
            <a:endParaRPr lang="en-US" dirty="0"/>
          </a:p>
          <a:p>
            <a:r>
              <a:rPr lang="en-US" dirty="0"/>
              <a:t>Alicia Dials - Information Technology, President, Student Affairs, University Relations and Advancement / 3xxxx, 4xxxx, 5xxxx, 6xxxx, 7xxxx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HR Generalists, by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Kelly </a:t>
            </a:r>
            <a:r>
              <a:rPr lang="en-US" dirty="0"/>
              <a:t>Griffith - Employees whose last name begins with A-G</a:t>
            </a:r>
          </a:p>
          <a:p>
            <a:pPr fontAlgn="base"/>
            <a:r>
              <a:rPr lang="en-US" dirty="0"/>
              <a:t>Ramona Isaacs -  Employees whose last name begins with H-N</a:t>
            </a:r>
          </a:p>
          <a:p>
            <a:pPr fontAlgn="base"/>
            <a:r>
              <a:rPr lang="en-US" dirty="0"/>
              <a:t>Ann Owens -  Employees whose last name begins with O-Z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 Approver and HR Applier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9718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70842"/>
              </p:ext>
            </p:extLst>
          </p:nvPr>
        </p:nvGraphicFramePr>
        <p:xfrm>
          <a:off x="228600" y="685800"/>
          <a:ext cx="8610600" cy="581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403"/>
                <a:gridCol w="1347948"/>
                <a:gridCol w="797154"/>
                <a:gridCol w="573193"/>
                <a:gridCol w="573193"/>
                <a:gridCol w="677472"/>
                <a:gridCol w="1002437"/>
                <a:gridCol w="762000"/>
                <a:gridCol w="914400"/>
                <a:gridCol w="914400"/>
              </a:tblGrid>
              <a:tr h="198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TYPE OF </a:t>
                      </a: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EPAF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Book Antiqua" pitchFamily="18" charset="0"/>
                        </a:rPr>
                        <a:t>MANDATORY APPROVAL LEVELS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Book Antiqua" pitchFamily="18" charset="0"/>
                        </a:rPr>
                        <a:t>PAYROLL (Created After Applied)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Book Antiqua" pitchFamily="18" charset="0"/>
                        </a:rPr>
                        <a:t>BUDGET </a:t>
                      </a:r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(Created After Applied)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2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DDD - Level 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VP - Level 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Book Antiqua" pitchFamily="18" charset="0"/>
                        </a:rPr>
                        <a:t>Spons</a:t>
                      </a:r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. </a:t>
                      </a:r>
                      <a:r>
                        <a:rPr lang="en-US" sz="1400" b="1" u="none" strike="noStrike" dirty="0" err="1">
                          <a:effectLst/>
                          <a:latin typeface="Book Antiqua" pitchFamily="18" charset="0"/>
                        </a:rPr>
                        <a:t>Pgms</a:t>
                      </a:r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Book Antiqua" pitchFamily="18" charset="0"/>
                        </a:rPr>
                        <a:t>Budget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HR </a:t>
                      </a:r>
                      <a:r>
                        <a:rPr lang="en-US" sz="1300" b="1" u="none" strike="noStrike" dirty="0">
                          <a:effectLst/>
                          <a:latin typeface="Book Antiqua" pitchFamily="18" charset="0"/>
                        </a:rPr>
                        <a:t>Generalist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HR</a:t>
                      </a: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Book Antiqua" pitchFamily="18" charset="0"/>
                        </a:rPr>
                        <a:t>Applier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Book Antiqua" pitchFamily="18" charset="0"/>
                        </a:rPr>
                        <a:t>DEPT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Book Antiqua" pitchFamily="18" charset="0"/>
                        </a:rPr>
                        <a:t>Dept</a:t>
                      </a:r>
                      <a:r>
                        <a:rPr lang="en-US" sz="1400" u="none" strike="noStrike" dirty="0">
                          <a:effectLst/>
                          <a:latin typeface="Book Antiqua" pitchFamily="18" charset="0"/>
                        </a:rPr>
                        <a:t> 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5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DPFOAP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Book Antiqua" pitchFamily="18" charset="0"/>
                        </a:rPr>
                        <a:t>Dept</a:t>
                      </a:r>
                      <a:r>
                        <a:rPr lang="en-US" sz="1400" u="none" strike="noStrike" dirty="0">
                          <a:effectLst/>
                          <a:latin typeface="Book Antiqua" pitchFamily="18" charset="0"/>
                        </a:rPr>
                        <a:t> &amp; Budget/FOAP 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FOAP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Budget/FOAP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7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GCONT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Grant Cont Without Budget/FOAP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7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GCONT2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Grant Cont and Budget/FOAP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Book Antiqua" pitchFamily="18" charset="0"/>
                        </a:rPr>
                        <a:t>WCONT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Book Antiqua" pitchFamily="18" charset="0"/>
                        </a:rPr>
                        <a:t>Wage Continuation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WGCHG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Book Antiqua" pitchFamily="18" charset="0"/>
                        </a:rPr>
                        <a:t>Hourly Rate Change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Book Antiqua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APPLY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Book Antiqua" pitchFamily="18" charset="0"/>
                        </a:rPr>
                        <a:t>FYI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6730" marR="6730" marT="673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44090" y="152400"/>
            <a:ext cx="525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Approval Levels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4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EPAF, add FOAP in the comments section</a:t>
            </a:r>
          </a:p>
          <a:p>
            <a:r>
              <a:rPr lang="en-US" dirty="0" smtClean="0"/>
              <a:t>Always SAVE and SUBMIT an EPAF</a:t>
            </a:r>
          </a:p>
          <a:p>
            <a:r>
              <a:rPr lang="en-US" dirty="0" smtClean="0"/>
              <a:t>Effective Date and Personnel Date must always be the same(unless it is a late entry) </a:t>
            </a:r>
          </a:p>
          <a:p>
            <a:r>
              <a:rPr lang="en-US" dirty="0" smtClean="0"/>
              <a:t>Set up default routing queue for every EPAF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cannot </a:t>
            </a:r>
            <a:r>
              <a:rPr lang="en-US" dirty="0"/>
              <a:t>h</a:t>
            </a:r>
            <a:r>
              <a:rPr lang="en-US" dirty="0" smtClean="0"/>
              <a:t>ire and rehire employees -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Hiring actions are still processed through PeopleAdmin or on a PR-40.</a:t>
            </a:r>
          </a:p>
          <a:p>
            <a:pPr lvl="1"/>
            <a:endParaRPr lang="en-US" dirty="0"/>
          </a:p>
          <a:p>
            <a:r>
              <a:rPr lang="en-US" dirty="0" smtClean="0"/>
              <a:t>You cannot create or update employee positions.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What Cannot Be Done on EPAFs?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the Instructions for EPAF Users document on the Training page of the Human Resources website</a:t>
            </a:r>
          </a:p>
          <a:p>
            <a:pPr marL="36576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www.radford.edu/content/human-resources/home/training/EPAFs.html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Call Human Resources at extension 5008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Need More Information or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2362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EPAFs are more efficient than manually completing and signing forms.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No “lost” paperwork or “hunting</a:t>
            </a:r>
            <a:r>
              <a:rPr lang="en-US" dirty="0"/>
              <a:t>” for forms – you </a:t>
            </a:r>
            <a:r>
              <a:rPr lang="en-US" dirty="0" smtClean="0"/>
              <a:t>know where </a:t>
            </a:r>
            <a:r>
              <a:rPr lang="en-US" dirty="0"/>
              <a:t>an EPAF is </a:t>
            </a:r>
            <a:r>
              <a:rPr lang="en-US" dirty="0" smtClean="0"/>
              <a:t>“sitting” at </a:t>
            </a:r>
            <a:r>
              <a:rPr lang="en-US" dirty="0"/>
              <a:t>all times.</a:t>
            </a:r>
          </a:p>
          <a:p>
            <a:endParaRPr lang="en-US" dirty="0" smtClean="0"/>
          </a:p>
          <a:p>
            <a:r>
              <a:rPr lang="en-US" dirty="0" smtClean="0"/>
              <a:t>Reduced time it takes to get personnel actions approved and updated in Banner </a:t>
            </a:r>
          </a:p>
          <a:p>
            <a:endParaRPr lang="en-US" dirty="0" smtClean="0"/>
          </a:p>
          <a:p>
            <a:r>
              <a:rPr lang="en-US" dirty="0" smtClean="0"/>
              <a:t>The risk </a:t>
            </a:r>
            <a:r>
              <a:rPr lang="en-US" dirty="0"/>
              <a:t>of data entry </a:t>
            </a:r>
            <a:r>
              <a:rPr lang="en-US" dirty="0" smtClean="0"/>
              <a:t>and transcription errors will be substantially decreased.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Use EPAFs?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Actions Available in EPAF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64786"/>
              </p:ext>
            </p:extLst>
          </p:nvPr>
        </p:nvGraphicFramePr>
        <p:xfrm>
          <a:off x="457200" y="990600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I(implemented)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II(in process)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Terminations- </a:t>
                      </a:r>
                      <a:r>
                        <a:rPr lang="en-US" dirty="0" err="1" smtClean="0"/>
                        <a:t>FullTime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PartTime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&amp; Budget/FOAP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Title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Budget/FOAP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to another 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Grant Continuation without Budget/FOAP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Grant Continuation with Budget/FOAP Change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Wage continuation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Hourly Rate Change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7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position that has a department (home org number) change.  </a:t>
            </a:r>
            <a:endParaRPr lang="en-US" dirty="0" smtClean="0"/>
          </a:p>
          <a:p>
            <a:r>
              <a:rPr lang="en-US" dirty="0" smtClean="0"/>
              <a:t>Budget/FOAP </a:t>
            </a:r>
            <a:r>
              <a:rPr lang="en-US" dirty="0"/>
              <a:t>does not change.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home org number change is still within the same departmental </a:t>
            </a:r>
            <a:r>
              <a:rPr lang="en-US" dirty="0" smtClean="0"/>
              <a:t>hierarchy.  </a:t>
            </a:r>
          </a:p>
          <a:p>
            <a:r>
              <a:rPr lang="en-US" dirty="0" smtClean="0"/>
              <a:t>This </a:t>
            </a:r>
            <a:r>
              <a:rPr lang="en-US" dirty="0"/>
              <a:t>is not to be confused with a </a:t>
            </a:r>
            <a:r>
              <a:rPr lang="en-US" dirty="0" smtClean="0"/>
              <a:t>transfer </a:t>
            </a:r>
            <a:r>
              <a:rPr lang="en-US" dirty="0"/>
              <a:t>to another department.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28650" y="15558"/>
            <a:ext cx="6076950" cy="8226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Department Change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85801"/>
            <a:ext cx="8825831" cy="60198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401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position that has a department (home org number) change.  </a:t>
            </a:r>
            <a:endParaRPr lang="en-US" dirty="0" smtClean="0"/>
          </a:p>
          <a:p>
            <a:r>
              <a:rPr lang="en-US" smtClean="0"/>
              <a:t>Budget/FOAP also changes.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home org number change is still within the same departmental </a:t>
            </a:r>
            <a:r>
              <a:rPr lang="en-US" dirty="0" smtClean="0"/>
              <a:t>hierarchy.  </a:t>
            </a:r>
          </a:p>
          <a:p>
            <a:r>
              <a:rPr lang="en-US" dirty="0" smtClean="0"/>
              <a:t>This </a:t>
            </a:r>
            <a:r>
              <a:rPr lang="en-US" dirty="0"/>
              <a:t>is not to be confused with a </a:t>
            </a:r>
            <a:r>
              <a:rPr lang="en-US" dirty="0" smtClean="0"/>
              <a:t>transfer </a:t>
            </a:r>
            <a:r>
              <a:rPr lang="en-US" dirty="0"/>
              <a:t>to another department.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&amp; Budget FOAP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15558"/>
            <a:ext cx="7296150" cy="105124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Department &amp; </a:t>
            </a:r>
            <a:r>
              <a:rPr lang="en-US" dirty="0" smtClean="0"/>
              <a:t>Budget/ </a:t>
            </a:r>
            <a:r>
              <a:rPr lang="en-US" dirty="0"/>
              <a:t>FOAP Change </a:t>
            </a: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914400"/>
            <a:ext cx="8511540" cy="59436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690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regularly-funded (not grant) position that has a funding change in the Budget/FOAP.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FOAP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6221</TotalTime>
  <Words>960</Words>
  <Application>Microsoft Office PowerPoint</Application>
  <PresentationFormat>On-screen Show (4:3)</PresentationFormat>
  <Paragraphs>205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Lucida Sans Unicode</vt:lpstr>
      <vt:lpstr>Verdana</vt:lpstr>
      <vt:lpstr>Wingdings 2</vt:lpstr>
      <vt:lpstr>Wingdings 3</vt:lpstr>
      <vt:lpstr>Concourse</vt:lpstr>
      <vt:lpstr>Electronic  Personnel  Action Forms</vt:lpstr>
      <vt:lpstr>What is an EPAF?</vt:lpstr>
      <vt:lpstr>Why Use EPAFs?</vt:lpstr>
      <vt:lpstr>Actions Available in EPAF</vt:lpstr>
      <vt:lpstr>Department Change </vt:lpstr>
      <vt:lpstr>PowerPoint Presentation</vt:lpstr>
      <vt:lpstr>Department &amp; Budget FOAP Change </vt:lpstr>
      <vt:lpstr>PowerPoint Presentation</vt:lpstr>
      <vt:lpstr>Budget FOAP Change </vt:lpstr>
      <vt:lpstr>PowerPoint Presentation</vt:lpstr>
      <vt:lpstr>Grant Continuation without Budget/FOAP Change</vt:lpstr>
      <vt:lpstr>PowerPoint Presentation</vt:lpstr>
      <vt:lpstr>Grant Continuation with Budget/FOAP Change</vt:lpstr>
      <vt:lpstr>PowerPoint Presentation</vt:lpstr>
      <vt:lpstr>Wage Continuation</vt:lpstr>
      <vt:lpstr>PowerPoint Presentation</vt:lpstr>
      <vt:lpstr>Hourly Rate Change</vt:lpstr>
      <vt:lpstr>PowerPoint Presentation</vt:lpstr>
      <vt:lpstr>What are EPAF roles?</vt:lpstr>
      <vt:lpstr>What are the Approver Levels?</vt:lpstr>
      <vt:lpstr>HR Generalists, by Departments</vt:lpstr>
      <vt:lpstr>HR Approver and HR Applier</vt:lpstr>
      <vt:lpstr>PowerPoint Presentation</vt:lpstr>
      <vt:lpstr>Important Reminders</vt:lpstr>
      <vt:lpstr>What Cannot Be Done on EPAFs?</vt:lpstr>
      <vt:lpstr>Need More Information or Help?</vt:lpstr>
      <vt:lpstr>QUESTIONS? 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 Personnel  Action Forms</dc:title>
  <dc:creator>sconner11</dc:creator>
  <cp:lastModifiedBy>Rudeen, Stephanie</cp:lastModifiedBy>
  <cp:revision>178</cp:revision>
  <cp:lastPrinted>2014-06-05T14:45:27Z</cp:lastPrinted>
  <dcterms:created xsi:type="dcterms:W3CDTF">2013-03-22T15:58:29Z</dcterms:created>
  <dcterms:modified xsi:type="dcterms:W3CDTF">2016-09-09T19:19:42Z</dcterms:modified>
</cp:coreProperties>
</file>