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302" r:id="rId3"/>
    <p:sldId id="303" r:id="rId4"/>
    <p:sldId id="285" r:id="rId5"/>
    <p:sldId id="258" r:id="rId6"/>
    <p:sldId id="260" r:id="rId7"/>
    <p:sldId id="263" r:id="rId8"/>
    <p:sldId id="266" r:id="rId9"/>
    <p:sldId id="295" r:id="rId10"/>
    <p:sldId id="297" r:id="rId11"/>
    <p:sldId id="290" r:id="rId12"/>
    <p:sldId id="291" r:id="rId13"/>
    <p:sldId id="270" r:id="rId14"/>
    <p:sldId id="273" r:id="rId15"/>
    <p:sldId id="304" r:id="rId16"/>
    <p:sldId id="292" r:id="rId17"/>
    <p:sldId id="305" r:id="rId18"/>
    <p:sldId id="307" r:id="rId19"/>
    <p:sldId id="320" r:id="rId20"/>
    <p:sldId id="312" r:id="rId21"/>
    <p:sldId id="313" r:id="rId22"/>
    <p:sldId id="314" r:id="rId23"/>
    <p:sldId id="315" r:id="rId24"/>
    <p:sldId id="318" r:id="rId25"/>
    <p:sldId id="319" r:id="rId26"/>
    <p:sldId id="286" r:id="rId2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>
      <p:cViewPr varScale="1">
        <p:scale>
          <a:sx n="111" d="100"/>
          <a:sy n="111" d="100"/>
        </p:scale>
        <p:origin x="93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A067C2D-3675-4B66-8749-C36149A688BC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941177-5449-4D91-BF29-17CF4BB9EF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C2D-3675-4B66-8749-C36149A688BC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1177-5449-4D91-BF29-17CF4BB9EF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C2D-3675-4B66-8749-C36149A688BC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1177-5449-4D91-BF29-17CF4BB9EF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C2D-3675-4B66-8749-C36149A688BC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1177-5449-4D91-BF29-17CF4BB9EF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C2D-3675-4B66-8749-C36149A688BC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1177-5449-4D91-BF29-17CF4BB9EF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C2D-3675-4B66-8749-C36149A688BC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1177-5449-4D91-BF29-17CF4BB9EF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C2D-3675-4B66-8749-C36149A688BC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1177-5449-4D91-BF29-17CF4BB9EF2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C2D-3675-4B66-8749-C36149A688BC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1177-5449-4D91-BF29-17CF4BB9EF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7C2D-3675-4B66-8749-C36149A688BC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1177-5449-4D91-BF29-17CF4BB9EF2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A067C2D-3675-4B66-8749-C36149A688BC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1177-5449-4D91-BF29-17CF4BB9EF2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067C2D-3675-4B66-8749-C36149A688BC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941177-5449-4D91-BF29-17CF4BB9EF2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A067C2D-3675-4B66-8749-C36149A688BC}" type="datetimeFigureOut">
              <a:rPr lang="en-US" smtClean="0"/>
              <a:t>2/6/2019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941177-5449-4D91-BF29-17CF4BB9EF2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dford.edu/content/dam/departments/administrative/human-resources/EPAFS/EPAF-Users-Guide_9_9_2016.pdf" TargetMode="External"/><Relationship Id="rId3" Type="http://schemas.openxmlformats.org/officeDocument/2006/relationships/hyperlink" Target="https://www.radford.edu/content/dam/departments/administrative/human-resources/EPAFS/ListOfEPAFs.pdf" TargetMode="External"/><Relationship Id="rId7" Type="http://schemas.openxmlformats.org/officeDocument/2006/relationships/hyperlink" Target="https://www.radford.edu/content/dam/departments/administrative/human-resources/EPAFS/How_to_Approve_or_Acknowledge_EPAFs.pdf" TargetMode="External"/><Relationship Id="rId2" Type="http://schemas.openxmlformats.org/officeDocument/2006/relationships/hyperlink" Target="https://www.radford.edu/content/dam/departments/administrative/human-resources/EPAFS/Originator_Instruction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adford.edu/content/dam/departments/administrative/human-resources/EPAFS/AdjunctReappointment022618.pdf" TargetMode="External"/><Relationship Id="rId5" Type="http://schemas.openxmlformats.org/officeDocument/2006/relationships/hyperlink" Target="https://www.radford.edu/content/dam/departments/administrative/human-resources/EPAFS/EPAF_FAQs.pdf" TargetMode="External"/><Relationship Id="rId4" Type="http://schemas.openxmlformats.org/officeDocument/2006/relationships/hyperlink" Target="https://www.radford.edu/content/dam/departments/administrative/human-resources/EPAFS/WageContinuation_EPAF.pdf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400" y="844296"/>
            <a:ext cx="3768090" cy="4365636"/>
          </a:xfrm>
        </p:spPr>
        <p:txBody>
          <a:bodyPr>
            <a:normAutofit fontScale="90000"/>
          </a:bodyPr>
          <a:lstStyle/>
          <a:p>
            <a:pPr algn="l"/>
            <a:r>
              <a:rPr lang="en-US" sz="8000" dirty="0" smtClean="0">
                <a:solidFill>
                  <a:srgbClr val="FF0000"/>
                </a:solidFill>
              </a:rPr>
              <a:t>E</a:t>
            </a:r>
            <a:r>
              <a:rPr lang="en-US" sz="4400" dirty="0" smtClean="0"/>
              <a:t>lectronic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8000" dirty="0" smtClean="0">
                <a:solidFill>
                  <a:srgbClr val="FF0000"/>
                </a:solidFill>
              </a:rPr>
              <a:t>P</a:t>
            </a:r>
            <a:r>
              <a:rPr lang="en-US" sz="4400" dirty="0" smtClean="0"/>
              <a:t>ersonnel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8000" dirty="0" smtClean="0">
                <a:solidFill>
                  <a:srgbClr val="FF0000"/>
                </a:solidFill>
              </a:rPr>
              <a:t>A</a:t>
            </a:r>
            <a:r>
              <a:rPr lang="en-US" sz="4400" dirty="0" smtClean="0"/>
              <a:t>ction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>
                <a:solidFill>
                  <a:srgbClr val="FF0000"/>
                </a:solidFill>
              </a:rPr>
              <a:t>F</a:t>
            </a:r>
            <a:r>
              <a:rPr lang="en-US" sz="4400" dirty="0" smtClean="0"/>
              <a:t>orms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17526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0724" y="5562600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Presented by 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Department of Human Resources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"/>
            <a:ext cx="3090672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2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“Approve”</a:t>
            </a:r>
          </a:p>
          <a:p>
            <a:pPr lvl="1"/>
            <a:r>
              <a:rPr lang="en-US" dirty="0" smtClean="0"/>
              <a:t>Forwards the EPAF to the next level and attaches your “signature” electronically</a:t>
            </a:r>
          </a:p>
          <a:p>
            <a:endParaRPr lang="en-US" dirty="0" smtClean="0"/>
          </a:p>
          <a:p>
            <a:r>
              <a:rPr lang="en-US" b="1" dirty="0" smtClean="0"/>
              <a:t>“Disapprove”</a:t>
            </a:r>
          </a:p>
          <a:p>
            <a:pPr lvl="1"/>
            <a:r>
              <a:rPr lang="en-US" b="1" dirty="0"/>
              <a:t>C</a:t>
            </a:r>
            <a:r>
              <a:rPr lang="en-US" dirty="0" smtClean="0"/>
              <a:t>ancels the EPAF transaction and removes it from </a:t>
            </a:r>
            <a:r>
              <a:rPr lang="en-US" dirty="0"/>
              <a:t>the approval routing queue</a:t>
            </a:r>
          </a:p>
          <a:p>
            <a:endParaRPr lang="en-US" dirty="0" smtClean="0"/>
          </a:p>
          <a:p>
            <a:r>
              <a:rPr lang="en-US" b="1" dirty="0" smtClean="0"/>
              <a:t>“Return For Correction”</a:t>
            </a:r>
          </a:p>
          <a:p>
            <a:pPr lvl="1"/>
            <a:r>
              <a:rPr lang="en-US" dirty="0" smtClean="0"/>
              <a:t>Sends an EPAF back to the Originator to be corrected and removes it from the approval routing queue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EPAF Approver </a:t>
            </a:r>
            <a:r>
              <a:rPr lang="en-US" dirty="0" smtClean="0"/>
              <a:t>Buttons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33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r>
              <a:rPr lang="en-US" dirty="0" smtClean="0"/>
              <a:t>An approver who is given access to approve EPAFs for someone else</a:t>
            </a:r>
          </a:p>
          <a:p>
            <a:endParaRPr lang="en-US" dirty="0" smtClean="0"/>
          </a:p>
          <a:p>
            <a:r>
              <a:rPr lang="en-US" dirty="0" smtClean="0"/>
              <a:t>A proxy has the same level of authority in approving personnel transactions as the approver who delegated the proxy access.</a:t>
            </a:r>
          </a:p>
          <a:p>
            <a:endParaRPr lang="en-US" dirty="0" smtClean="0"/>
          </a:p>
          <a:p>
            <a:r>
              <a:rPr lang="en-US" dirty="0" smtClean="0"/>
              <a:t>Proxies are only set up for Approvers, not for Originators.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What is a Proxy Approver?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43272"/>
          </a:xfrm>
        </p:spPr>
        <p:txBody>
          <a:bodyPr>
            <a:normAutofit/>
          </a:bodyPr>
          <a:lstStyle/>
          <a:p>
            <a:r>
              <a:rPr lang="en-US" dirty="0"/>
              <a:t>Approvers </a:t>
            </a:r>
            <a:r>
              <a:rPr lang="en-US" dirty="0" smtClean="0"/>
              <a:t>set their proxies by using one of two links on the main menu: “EPAF Proxy Records” or “Proxy Setup for New Users”</a:t>
            </a:r>
          </a:p>
          <a:p>
            <a:endParaRPr lang="en-US" dirty="0"/>
          </a:p>
          <a:p>
            <a:r>
              <a:rPr lang="en-US" dirty="0" smtClean="0"/>
              <a:t>Proxy approvers use the “Act as a Proxy” link on the menu to take action on the EPAFs they can approve.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When a proxy approves an EPAF, the name, date and time are displayed in the EPAF Summary section.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What is the Proxy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4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 to another </a:t>
            </a:r>
            <a:r>
              <a:rPr lang="en-US" dirty="0"/>
              <a:t>d</a:t>
            </a:r>
            <a:r>
              <a:rPr lang="en-US" dirty="0" smtClean="0"/>
              <a:t>epartment at RU</a:t>
            </a:r>
          </a:p>
          <a:p>
            <a:pPr lvl="2"/>
            <a:r>
              <a:rPr lang="en-US" dirty="0"/>
              <a:t>The department no longer needs to do a PR4 (Separation/Transfer Notice).</a:t>
            </a:r>
          </a:p>
          <a:p>
            <a:pPr lvl="2"/>
            <a:r>
              <a:rPr lang="en-US" dirty="0" smtClean="0"/>
              <a:t>The hiring department will enter the Hiring Proposal into PeopleAdmin.</a:t>
            </a:r>
          </a:p>
          <a:p>
            <a:pPr lvl="2"/>
            <a:r>
              <a:rPr lang="en-US" dirty="0" smtClean="0"/>
              <a:t>HR Consultant will create a Job Transfer EPAF from the hiring proposal, which only requires HR approval before being applied.</a:t>
            </a:r>
          </a:p>
          <a:p>
            <a:pPr lvl="1"/>
            <a:endParaRPr lang="en-US" dirty="0"/>
          </a:p>
          <a:p>
            <a:r>
              <a:rPr lang="en-US" dirty="0" smtClean="0"/>
              <a:t>An EPAF user is both an Originator and a DDD Level 2 Approver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dirty="0" smtClean="0"/>
              <a:t>Special EPAF Circumstances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12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EPAF Approval Levels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055490"/>
              </p:ext>
            </p:extLst>
          </p:nvPr>
        </p:nvGraphicFramePr>
        <p:xfrm>
          <a:off x="838200" y="1043695"/>
          <a:ext cx="7759702" cy="4830857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896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7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7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6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7822">
                  <a:extLst>
                    <a:ext uri="{9D8B030D-6E8A-4147-A177-3AD203B41FA5}">
                      <a16:colId xmlns:a16="http://schemas.microsoft.com/office/drawing/2014/main" val="854622394"/>
                    </a:ext>
                  </a:extLst>
                </a:gridCol>
                <a:gridCol w="5578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7822">
                  <a:extLst>
                    <a:ext uri="{9D8B030D-6E8A-4147-A177-3AD203B41FA5}">
                      <a16:colId xmlns:a16="http://schemas.microsoft.com/office/drawing/2014/main" val="3826052133"/>
                    </a:ext>
                  </a:extLst>
                </a:gridCol>
                <a:gridCol w="557822">
                  <a:extLst>
                    <a:ext uri="{9D8B030D-6E8A-4147-A177-3AD203B41FA5}">
                      <a16:colId xmlns:a16="http://schemas.microsoft.com/office/drawing/2014/main" val="1670456953"/>
                    </a:ext>
                  </a:extLst>
                </a:gridCol>
              </a:tblGrid>
              <a:tr h="83819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 smtClean="0">
                          <a:effectLst/>
                        </a:rPr>
                        <a:t>Type of EPAF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1" u="none" strike="noStrike" dirty="0" smtClean="0">
                          <a:effectLst/>
                        </a:rPr>
                        <a:t>         Description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Level 2 (DDD)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HR </a:t>
                      </a:r>
                      <a:r>
                        <a:rPr lang="en-US" sz="1000" b="1" u="none" strike="noStrike" dirty="0" smtClean="0">
                          <a:effectLst/>
                        </a:rPr>
                        <a:t>Consultant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HR Approver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Leave Analyst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EEO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ucida Sans Unicode"/>
                        </a:rPr>
                        <a:t>Acad Budget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b="1" u="none" strike="noStrike" dirty="0">
                          <a:effectLst/>
                        </a:rPr>
                        <a:t>HR Applier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Payroll (Created After Applied)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Budget (Created After Applied)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FTTERM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 dirty="0">
                          <a:effectLst/>
                        </a:rPr>
                        <a:t>Job Termination - Full-time Employee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FYI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FYI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FYI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PTTERM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Job Termination - Part-time Employee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FYI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FYI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7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SUPV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Supervisor Change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FYI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FYI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TITLE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Job Title change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 FYI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X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6752"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ADJREP</a:t>
                      </a:r>
                      <a:endParaRPr kumimoji="0"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kumimoji="0" lang="en-US" sz="10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Adjunct Reappointment</a:t>
                      </a:r>
                      <a:endParaRPr kumimoji="0" lang="en-US" sz="10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X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X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X</a:t>
                      </a:r>
                      <a:endParaRPr lang="en-US" sz="10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995580085"/>
                  </a:ext>
                </a:extLst>
              </a:tr>
              <a:tr h="714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TRTERM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u="none" strike="noStrike">
                          <a:effectLst/>
                        </a:rPr>
                        <a:t>Job Termination – Transfer to Other Department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>
                          <a:effectLst/>
                        </a:rPr>
                        <a:t>Originate &amp; Approve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X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FYI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  <a:latin typeface="+mn-lt"/>
                        </a:rPr>
                        <a:t>FYI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Lucida Sans Unicode"/>
                      </a:endParaRPr>
                    </a:p>
                  </a:txBody>
                  <a:tcPr marL="7620" marR="7620" marT="762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6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523383"/>
              </p:ext>
            </p:extLst>
          </p:nvPr>
        </p:nvGraphicFramePr>
        <p:xfrm>
          <a:off x="761999" y="685801"/>
          <a:ext cx="8077201" cy="52577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3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4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6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55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03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7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7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77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940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Type of  </a:t>
                      </a:r>
                    </a:p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EPAF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Description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MANDATORY APPROVAL LEVELS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Payroll 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(Created After Applied)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Budget 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(Created After Applied)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69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DDD - Level 2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VP - Level 3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Spons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. </a:t>
                      </a:r>
                      <a:r>
                        <a:rPr lang="en-US" sz="1100" b="1" u="none" strike="noStrike" dirty="0" err="1">
                          <a:effectLst/>
                          <a:latin typeface="+mn-lt"/>
                        </a:rPr>
                        <a:t>Pgms</a:t>
                      </a:r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  <a:latin typeface="+mn-lt"/>
                        </a:rPr>
                        <a:t>Budget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HR Consultant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HR</a:t>
                      </a:r>
                    </a:p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  <a:latin typeface="+mn-lt"/>
                        </a:rPr>
                        <a:t>Applier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9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DEPT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Dept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Change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APPLY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4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DPFOAP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 err="1">
                          <a:effectLst/>
                          <a:latin typeface="+mn-lt"/>
                        </a:rPr>
                        <a:t>Dept</a:t>
                      </a:r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 &amp; Budget/FOAP Change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APPLY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5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FOAP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Budget/FOAP Change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APPLY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GCONT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Grant Cont Without Budget/FOAP Change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APPLY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GCONT2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Grant Cont and Budget/FOAP Change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APPLY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49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WCONT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Wage Continuation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APPLY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9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WGCHG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+mn-lt"/>
                        </a:rPr>
                        <a:t>Hourly Rate Change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X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>
                          <a:effectLst/>
                          <a:latin typeface="+mn-lt"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APPLY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FYI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730" marR="6730" marT="6730" marB="0" anchor="ctr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33400" y="287547"/>
            <a:ext cx="7848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Approval Levels</a:t>
            </a:r>
            <a:endParaRPr lang="en-US" sz="32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167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Notify users of actions needed to move an EPAF through the approval queue.  They also report the current status of EPAFs and include: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daily list to EPAF approvers of pending actions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otices to current supervisors of employees who are being terminated or transferred to another department with a link to the separation checklist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Message to a full-time employee who is to be terminated with a link to the exit packet on the HR website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Immediate notice to the originator when an EPAF is applied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Immediate notice to the originator and approvers in the queue when an EPAF is Disapproved, Voided or Returned for Correction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EPAF Email Notifications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5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every EPAF, add FOAP in the comments section</a:t>
            </a:r>
          </a:p>
          <a:p>
            <a:r>
              <a:rPr lang="en-US" sz="2400" dirty="0"/>
              <a:t>All EPAF transactions that are grant-funded need to have the “Sponsored Programs” approval level added to their routing </a:t>
            </a:r>
            <a:r>
              <a:rPr lang="en-US" sz="2400" dirty="0" smtClean="0"/>
              <a:t>queues.</a:t>
            </a:r>
          </a:p>
          <a:p>
            <a:r>
              <a:rPr lang="en-US" sz="2400" dirty="0" smtClean="0"/>
              <a:t>Always SAVE and SUBMIT an EPAF</a:t>
            </a:r>
          </a:p>
          <a:p>
            <a:r>
              <a:rPr lang="en-US" sz="2400" dirty="0" smtClean="0"/>
              <a:t>Effective Date and Personnel Date must always be the same(unless it is a late entry) </a:t>
            </a:r>
          </a:p>
          <a:p>
            <a:r>
              <a:rPr lang="en-US" sz="2400" dirty="0" smtClean="0"/>
              <a:t>Set up default routing queue for every EPAF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Reminders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99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2000" u="sng" dirty="0">
                <a:hlinkClick r:id="rId2"/>
              </a:rPr>
              <a:t>Quick Sheet on How to do a New EPAF [PDF</a:t>
            </a:r>
            <a:r>
              <a:rPr lang="en-US" sz="2000" u="sng" dirty="0" smtClean="0">
                <a:hlinkClick r:id="rId2"/>
              </a:rPr>
              <a:t>]</a:t>
            </a:r>
            <a:endParaRPr lang="en-US" sz="2000" dirty="0"/>
          </a:p>
          <a:p>
            <a:pPr fontAlgn="base"/>
            <a:r>
              <a:rPr lang="en-US" sz="2000" u="sng" dirty="0">
                <a:hlinkClick r:id="rId3"/>
              </a:rPr>
              <a:t>List of Actions That Should be Completed on EPAF [PDF]</a:t>
            </a:r>
            <a:endParaRPr lang="en-US" sz="2000" dirty="0"/>
          </a:p>
          <a:p>
            <a:pPr fontAlgn="base"/>
            <a:r>
              <a:rPr lang="en-US" sz="2000" u="sng" dirty="0" smtClean="0">
                <a:hlinkClick r:id="rId4"/>
              </a:rPr>
              <a:t>How </a:t>
            </a:r>
            <a:r>
              <a:rPr lang="en-US" sz="2000" u="sng" dirty="0">
                <a:hlinkClick r:id="rId4"/>
              </a:rPr>
              <a:t>to do a Wage Continuation EPAF [PDF]</a:t>
            </a:r>
            <a:endParaRPr lang="en-US" sz="2000" dirty="0"/>
          </a:p>
          <a:p>
            <a:pPr fontAlgn="base"/>
            <a:r>
              <a:rPr lang="en-US" sz="2000" u="sng" dirty="0" smtClean="0">
                <a:hlinkClick r:id="rId5"/>
              </a:rPr>
              <a:t>EPAF </a:t>
            </a:r>
            <a:r>
              <a:rPr lang="en-US" sz="2000" u="sng" dirty="0">
                <a:hlinkClick r:id="rId5"/>
              </a:rPr>
              <a:t>FAQS [PDF]</a:t>
            </a:r>
            <a:endParaRPr lang="en-US" sz="2000" dirty="0"/>
          </a:p>
          <a:p>
            <a:pPr fontAlgn="base"/>
            <a:r>
              <a:rPr lang="en-US" sz="2000" u="sng" dirty="0">
                <a:hlinkClick r:id="rId6"/>
              </a:rPr>
              <a:t>Adjunct Reappointment Process [PDF</a:t>
            </a:r>
            <a:r>
              <a:rPr lang="en-US" sz="2000" u="sng" dirty="0" smtClean="0">
                <a:hlinkClick r:id="rId6"/>
              </a:rPr>
              <a:t>]</a:t>
            </a:r>
            <a:endParaRPr lang="en-US" sz="2000" u="sng" dirty="0" smtClean="0"/>
          </a:p>
          <a:p>
            <a:pPr fontAlgn="base"/>
            <a:r>
              <a:rPr lang="en-US" sz="2000" u="sng" dirty="0">
                <a:hlinkClick r:id="rId7"/>
              </a:rPr>
              <a:t>How to Approve or Acknowledge </a:t>
            </a:r>
            <a:r>
              <a:rPr lang="en-US" sz="2000" u="sng" dirty="0" smtClean="0">
                <a:hlinkClick r:id="rId7"/>
              </a:rPr>
              <a:t>EPAF </a:t>
            </a:r>
            <a:r>
              <a:rPr lang="en-US" sz="2000" u="sng" dirty="0">
                <a:hlinkClick r:id="rId7"/>
              </a:rPr>
              <a:t>[PDF</a:t>
            </a:r>
            <a:r>
              <a:rPr lang="en-US" sz="2000" u="sng" dirty="0" smtClean="0">
                <a:hlinkClick r:id="rId7"/>
              </a:rPr>
              <a:t>]</a:t>
            </a:r>
            <a:endParaRPr lang="en-US" sz="2000" dirty="0"/>
          </a:p>
          <a:p>
            <a:pPr fontAlgn="base"/>
            <a:r>
              <a:rPr lang="en-US" sz="2000" u="sng" dirty="0" smtClean="0">
                <a:hlinkClick r:id="rId8"/>
              </a:rPr>
              <a:t>Instructions </a:t>
            </a:r>
            <a:r>
              <a:rPr lang="en-US" sz="2000" u="sng" dirty="0">
                <a:hlinkClick r:id="rId8"/>
              </a:rPr>
              <a:t>for EPAF Users [PDF]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fontAlgn="base"/>
            <a:endParaRPr lang="en-US" sz="2000" dirty="0"/>
          </a:p>
          <a:p>
            <a:pPr fontAlgn="base"/>
            <a:endParaRPr lang="en-US" sz="1800" dirty="0" smtClean="0"/>
          </a:p>
          <a:p>
            <a:pPr fontAlgn="base"/>
            <a:endParaRPr lang="en-US" sz="1800" dirty="0" smtClean="0"/>
          </a:p>
          <a:p>
            <a:endParaRPr lang="en-US" sz="2000" dirty="0"/>
          </a:p>
          <a:p>
            <a:endParaRPr lang="en-US" sz="2000" dirty="0"/>
          </a:p>
          <a:p>
            <a:pPr marL="109728" indent="0">
              <a:buNone/>
            </a:pPr>
            <a:endParaRPr lang="en-US" sz="2000" dirty="0" smtClean="0"/>
          </a:p>
          <a:p>
            <a:pPr marL="109728" indent="0"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EPAF Documentation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29718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362200" y="2133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EPAF Examples</a:t>
            </a:r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457200" y="297180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71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Streamlined method for composing, submitting, and approving personnel actions electronically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EPAFs are a function of Banner that is accessed in Self-Service Banner (SSB).</a:t>
            </a:r>
          </a:p>
          <a:p>
            <a:pPr marL="109728" indent="0"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EPAF has replaced the </a:t>
            </a:r>
            <a:r>
              <a:rPr lang="en-US" dirty="0"/>
              <a:t>PR-4(Separation Transfer Notice) </a:t>
            </a:r>
            <a:r>
              <a:rPr lang="en-US" dirty="0" smtClean="0"/>
              <a:t>completely. </a:t>
            </a:r>
            <a:r>
              <a:rPr lang="en-US" sz="2700" dirty="0" smtClean="0"/>
              <a:t>And has replaced many </a:t>
            </a:r>
            <a:r>
              <a:rPr lang="en-US" sz="2700" dirty="0"/>
              <a:t>personnel actions on the </a:t>
            </a:r>
            <a:r>
              <a:rPr lang="en-US" sz="2700" dirty="0" smtClean="0"/>
              <a:t>PR-40(Personnel </a:t>
            </a:r>
            <a:r>
              <a:rPr lang="en-US" sz="2700" dirty="0"/>
              <a:t>Action)</a:t>
            </a:r>
          </a:p>
          <a:p>
            <a:pPr marL="630936" lvl="2" indent="0">
              <a:buNone/>
            </a:pPr>
            <a:endParaRPr lang="en-US" sz="2700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EPAFS are another step in achieving a paperless personnel action process that supports the </a:t>
            </a:r>
            <a:r>
              <a:rPr lang="en-US" b="1" dirty="0" smtClean="0">
                <a:solidFill>
                  <a:srgbClr val="33CC33"/>
                </a:solidFill>
              </a:rPr>
              <a:t>“GREEN”</a:t>
            </a:r>
            <a:r>
              <a:rPr lang="en-US" dirty="0" smtClean="0"/>
              <a:t> initiatives of the RU Campus Sustainability Policy.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endParaRPr lang="en-US" dirty="0"/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  <a:p>
            <a:pPr lvl="2">
              <a:buFont typeface="Arial" pitchFamily="34" charset="0"/>
              <a:buChar char="•"/>
            </a:pPr>
            <a:endParaRPr lang="en-US" dirty="0"/>
          </a:p>
          <a:p>
            <a:pPr marL="630936" lvl="2" indent="0"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is an EPAF?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</a:t>
            </a:r>
            <a:r>
              <a:rPr lang="en-US" dirty="0"/>
              <a:t>regularly-funded (not grant) position that has a funding change in the Budget/FOAP.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FOAP Change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41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381000" y="15558"/>
            <a:ext cx="6838950" cy="594042"/>
          </a:xfrm>
          <a:prstGeom prst="rect">
            <a:avLst/>
          </a:prstGeom>
        </p:spPr>
        <p:txBody>
          <a:bodyPr vert="horz" rtlCol="0" anchor="ctr">
            <a:normAutofit fontScale="92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Budget/FOAP </a:t>
            </a:r>
            <a:r>
              <a:rPr lang="en-US" dirty="0"/>
              <a:t>Change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762000"/>
            <a:ext cx="85344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0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Grant-funded positions have end dates on them when the funding runs out.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When the funding is there to continue </a:t>
            </a:r>
            <a:r>
              <a:rPr lang="en-US" dirty="0" smtClean="0"/>
              <a:t>the position</a:t>
            </a:r>
            <a:r>
              <a:rPr lang="en-US" dirty="0"/>
              <a:t>, a grant continuation must be done in order to continue the position. 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EPAF is </a:t>
            </a:r>
            <a:r>
              <a:rPr lang="en-US" dirty="0" smtClean="0"/>
              <a:t>done when </a:t>
            </a:r>
            <a:r>
              <a:rPr lang="en-US" dirty="0"/>
              <a:t>the grant is continued for a specified time period but the funding (Budget/FOAP) stays the same.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Grant Continuation without Budget/FOAP Change</a:t>
            </a:r>
          </a:p>
        </p:txBody>
      </p:sp>
    </p:spTree>
    <p:extLst>
      <p:ext uri="{BB962C8B-B14F-4D97-AF65-F5344CB8AC3E}">
        <p14:creationId xmlns:p14="http://schemas.microsoft.com/office/powerpoint/2010/main" val="3825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00050" y="15558"/>
            <a:ext cx="6838950" cy="898842"/>
          </a:xfrm>
          <a:prstGeom prst="rect">
            <a:avLst/>
          </a:prstGeom>
        </p:spPr>
        <p:txBody>
          <a:bodyPr vert="horz" rtlCol="0" anchor="ctr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/>
              <a:t>Grant Continuation without Budget/FOAP Change</a:t>
            </a:r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838200"/>
            <a:ext cx="8077199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50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Wage positions are approved for the fiscal year only. 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year a wage continuation needs to be done to continue the position into the next year.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Wage Continuation</a:t>
            </a:r>
          </a:p>
        </p:txBody>
      </p:sp>
    </p:spTree>
    <p:extLst>
      <p:ext uri="{BB962C8B-B14F-4D97-AF65-F5344CB8AC3E}">
        <p14:creationId xmlns:p14="http://schemas.microsoft.com/office/powerpoint/2010/main" val="237396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400050" y="15558"/>
            <a:ext cx="6381750" cy="517842"/>
          </a:xfrm>
          <a:prstGeom prst="rect">
            <a:avLst/>
          </a:prstGeom>
        </p:spPr>
        <p:txBody>
          <a:bodyPr vert="horz" rtlCol="0" anchor="ctr">
            <a:normAutofit fontScale="7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Wage Continuation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533400"/>
            <a:ext cx="8515350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4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772400" cy="23621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QUESTIONS?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3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334321"/>
              </p:ext>
            </p:extLst>
          </p:nvPr>
        </p:nvGraphicFramePr>
        <p:xfrm>
          <a:off x="457200" y="990600"/>
          <a:ext cx="822960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2400" dirty="0" smtClean="0"/>
                        <a:t>Actions Available in EPAF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Job Terminations- </a:t>
                      </a:r>
                      <a:r>
                        <a:rPr lang="en-US" dirty="0" smtClean="0"/>
                        <a:t>Full-time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&amp; </a:t>
                      </a:r>
                      <a:r>
                        <a:rPr lang="en-US" baseline="0" dirty="0" smtClean="0"/>
                        <a:t>Part-time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Supervisor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 &amp; Budget/FOAP</a:t>
                      </a:r>
                      <a:r>
                        <a:rPr lang="en-US" baseline="0" dirty="0" smtClean="0"/>
                        <a:t>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Job Title Change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Budget/FOAP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</a:t>
                      </a:r>
                      <a:r>
                        <a:rPr lang="en-US" baseline="0" dirty="0" smtClean="0"/>
                        <a:t> to another Department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Grant Continuation without Budget/FOAP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Adjunct Reappointment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Grant Continuation with Budget/FOAP Change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Wage continuation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Hourly Rate Change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6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EPAFs are more efficient than manually completing and signing forms.</a:t>
            </a:r>
          </a:p>
          <a:p>
            <a:pPr marL="109728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No “lost” paperwork or “hunting</a:t>
            </a:r>
            <a:r>
              <a:rPr lang="en-US" dirty="0"/>
              <a:t>” for forms – you </a:t>
            </a:r>
            <a:r>
              <a:rPr lang="en-US" dirty="0" smtClean="0"/>
              <a:t>know where </a:t>
            </a:r>
            <a:r>
              <a:rPr lang="en-US" dirty="0"/>
              <a:t>an EPAF is </a:t>
            </a:r>
            <a:r>
              <a:rPr lang="en-US" dirty="0" smtClean="0"/>
              <a:t>“sitting” at </a:t>
            </a:r>
            <a:r>
              <a:rPr lang="en-US" dirty="0"/>
              <a:t>all times.</a:t>
            </a:r>
          </a:p>
          <a:p>
            <a:endParaRPr lang="en-US" dirty="0" smtClean="0"/>
          </a:p>
          <a:p>
            <a:r>
              <a:rPr lang="en-US" dirty="0" smtClean="0"/>
              <a:t>Reduced time it takes to get personnel actions approved and updated in Banner </a:t>
            </a:r>
          </a:p>
          <a:p>
            <a:endParaRPr lang="en-US" dirty="0" smtClean="0"/>
          </a:p>
          <a:p>
            <a:r>
              <a:rPr lang="en-US" dirty="0" smtClean="0"/>
              <a:t>The risk </a:t>
            </a:r>
            <a:r>
              <a:rPr lang="en-US" dirty="0"/>
              <a:t>of data entry </a:t>
            </a:r>
            <a:r>
              <a:rPr lang="en-US" dirty="0" smtClean="0"/>
              <a:t>and transcription errors will be substantially decreased.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Use EPAFs?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48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533400"/>
            <a:ext cx="83820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Personnel actions will be processed much quicker and more efficiently than the current paperwork process.</a:t>
            </a:r>
          </a:p>
          <a:p>
            <a:endParaRPr lang="en-US" dirty="0"/>
          </a:p>
          <a:p>
            <a:r>
              <a:rPr lang="en-US" dirty="0" smtClean="0"/>
              <a:t>Originators can add additional approvers to the routing queues of EPAFs, if needed.</a:t>
            </a:r>
          </a:p>
          <a:p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ransactions </a:t>
            </a:r>
            <a:r>
              <a:rPr lang="en-US" dirty="0"/>
              <a:t>can </a:t>
            </a:r>
            <a:r>
              <a:rPr lang="en-US" dirty="0" smtClean="0"/>
              <a:t>be returned for correction or cancelled electronically.</a:t>
            </a:r>
          </a:p>
          <a:p>
            <a:endParaRPr lang="en-US" dirty="0"/>
          </a:p>
          <a:p>
            <a:r>
              <a:rPr lang="en-US" dirty="0" smtClean="0"/>
              <a:t>An audit trail of each EPAF’s transaction history is provided.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515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Roles are used to grant permission to users to either create or approve EPAFs:</a:t>
            </a:r>
          </a:p>
          <a:p>
            <a:pPr lvl="1"/>
            <a:endParaRPr lang="en-US" b="1" dirty="0" smtClean="0">
              <a:solidFill>
                <a:srgbClr val="0070C0"/>
              </a:solidFill>
            </a:endParaRPr>
          </a:p>
          <a:p>
            <a:pPr lvl="1"/>
            <a:r>
              <a:rPr lang="en-US" sz="2200" b="1" dirty="0" smtClean="0">
                <a:solidFill>
                  <a:srgbClr val="0070C0"/>
                </a:solidFill>
              </a:rPr>
              <a:t>Originator </a:t>
            </a:r>
            <a:r>
              <a:rPr lang="en-US" sz="2200" dirty="0" smtClean="0"/>
              <a:t>– the person who creates an EPAF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b="1" dirty="0" smtClean="0">
                <a:solidFill>
                  <a:srgbClr val="0070C0"/>
                </a:solidFill>
              </a:rPr>
              <a:t>Approver</a:t>
            </a:r>
            <a:r>
              <a:rPr lang="en-US" sz="2200" dirty="0" smtClean="0"/>
              <a:t> – someone who electronically agrees (or disagrees) with an EPAF transaction</a:t>
            </a:r>
          </a:p>
          <a:p>
            <a:pPr lvl="1"/>
            <a:endParaRPr lang="en-US" sz="2200" dirty="0"/>
          </a:p>
          <a:p>
            <a:pPr lvl="1"/>
            <a:r>
              <a:rPr lang="en-US" sz="2200" b="1" dirty="0">
                <a:solidFill>
                  <a:srgbClr val="0070C0"/>
                </a:solidFill>
              </a:rPr>
              <a:t>Proxy Approver – </a:t>
            </a:r>
            <a:r>
              <a:rPr lang="en-US" sz="2200" dirty="0" smtClean="0"/>
              <a:t>someone who has been delegated proxy access by an approver and has the same authority as the approver in making decisions on personnel transactions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b="1" dirty="0" smtClean="0">
                <a:solidFill>
                  <a:srgbClr val="0070C0"/>
                </a:solidFill>
              </a:rPr>
              <a:t>FYI</a:t>
            </a:r>
            <a:r>
              <a:rPr lang="en-US" sz="2200" dirty="0" smtClean="0"/>
              <a:t>  (For Your Information) – someone who only views the details of an EPAF transaction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b="1" dirty="0" smtClean="0">
                <a:solidFill>
                  <a:srgbClr val="0070C0"/>
                </a:solidFill>
              </a:rPr>
              <a:t>Applier </a:t>
            </a:r>
            <a:r>
              <a:rPr lang="en-US" sz="2200" dirty="0" smtClean="0"/>
              <a:t>– an HR user who applies the EPAF transaction data to Banner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EPAF roles?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78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Gather all information needed to create an EPAF</a:t>
            </a:r>
          </a:p>
          <a:p>
            <a:endParaRPr lang="en-US" dirty="0" smtClean="0"/>
          </a:p>
          <a:p>
            <a:r>
              <a:rPr lang="en-US" dirty="0"/>
              <a:t>Identify the approvers in the routing </a:t>
            </a:r>
            <a:r>
              <a:rPr lang="en-US" dirty="0" smtClean="0"/>
              <a:t>queue </a:t>
            </a:r>
            <a:r>
              <a:rPr lang="en-US" dirty="0"/>
              <a:t>for your </a:t>
            </a:r>
            <a:r>
              <a:rPr lang="en-US" dirty="0" smtClean="0"/>
              <a:t>area</a:t>
            </a:r>
          </a:p>
          <a:p>
            <a:endParaRPr lang="en-US" dirty="0"/>
          </a:p>
          <a:p>
            <a:r>
              <a:rPr lang="en-US" dirty="0" smtClean="0"/>
              <a:t>Set up a default routing queue for each EPAF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Determine if other approvers outside of the mandatory routing queue need to added</a:t>
            </a:r>
          </a:p>
          <a:p>
            <a:endParaRPr lang="en-US" dirty="0"/>
          </a:p>
          <a:p>
            <a:r>
              <a:rPr lang="en-US" dirty="0"/>
              <a:t>Add “Sponsored Programs” approval level to all transactions that are grant-funded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Monitor EPAFs to prevent “bottlenecks” in the approval process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dirty="0" smtClean="0"/>
              <a:t>What are Originator Responsibilities?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4086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6908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Review all information in an EPAF for accuracy</a:t>
            </a:r>
          </a:p>
          <a:p>
            <a:endParaRPr lang="en-US" dirty="0"/>
          </a:p>
          <a:p>
            <a:r>
              <a:rPr lang="en-US" dirty="0" smtClean="0"/>
              <a:t>Approve, disapprove or return an EPAF for correction.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Add comments to EPAFs you are not approving to explain your action.</a:t>
            </a:r>
          </a:p>
          <a:p>
            <a:endParaRPr lang="en-US" dirty="0" smtClean="0"/>
          </a:p>
          <a:p>
            <a:r>
              <a:rPr lang="en-US" dirty="0" smtClean="0"/>
              <a:t>Approve your EPAFs in a timely manner.</a:t>
            </a:r>
          </a:p>
          <a:p>
            <a:endParaRPr lang="en-US" dirty="0" smtClean="0"/>
          </a:p>
          <a:p>
            <a:r>
              <a:rPr lang="en-US" dirty="0" smtClean="0"/>
              <a:t>Set up Proxy Approver access as soon as possible.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400" dirty="0" smtClean="0"/>
              <a:t>What are Approver Responsibilities?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26082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sz="3500" dirty="0" smtClean="0"/>
              <a:t>Levels of authorization that an EPAF must go through in order to be completed</a:t>
            </a:r>
          </a:p>
          <a:p>
            <a:pPr marL="109728" indent="0">
              <a:buNone/>
            </a:pPr>
            <a:endParaRPr lang="en-US" sz="3500" dirty="0" smtClean="0"/>
          </a:p>
          <a:p>
            <a:r>
              <a:rPr lang="en-US" sz="3500" dirty="0" smtClean="0"/>
              <a:t>Four levels are assigned outside of HR:</a:t>
            </a:r>
          </a:p>
          <a:p>
            <a:pPr lvl="2"/>
            <a:r>
              <a:rPr lang="en-US" sz="2900" dirty="0" smtClean="0">
                <a:solidFill>
                  <a:srgbClr val="0070C0"/>
                </a:solidFill>
              </a:rPr>
              <a:t>Level 2: Dean, Director, Department/Division Head</a:t>
            </a:r>
            <a:r>
              <a:rPr lang="en-US" sz="2900" dirty="0">
                <a:solidFill>
                  <a:srgbClr val="0070C0"/>
                </a:solidFill>
              </a:rPr>
              <a:t> </a:t>
            </a:r>
            <a:r>
              <a:rPr lang="en-US" sz="2900" dirty="0" smtClean="0">
                <a:solidFill>
                  <a:srgbClr val="0070C0"/>
                </a:solidFill>
              </a:rPr>
              <a:t>(DDD)</a:t>
            </a:r>
            <a:endParaRPr lang="en-US" sz="2900" dirty="0">
              <a:solidFill>
                <a:srgbClr val="0070C0"/>
              </a:solidFill>
            </a:endParaRPr>
          </a:p>
          <a:p>
            <a:pPr lvl="2"/>
            <a:r>
              <a:rPr lang="en-US" sz="2900" dirty="0" smtClean="0">
                <a:solidFill>
                  <a:srgbClr val="0070C0"/>
                </a:solidFill>
              </a:rPr>
              <a:t>Level 3: Vice President (VP)</a:t>
            </a:r>
          </a:p>
          <a:p>
            <a:pPr lvl="2"/>
            <a:r>
              <a:rPr lang="en-US" sz="2900" dirty="0" smtClean="0">
                <a:solidFill>
                  <a:srgbClr val="0070C0"/>
                </a:solidFill>
              </a:rPr>
              <a:t>Sponsored Programs</a:t>
            </a:r>
          </a:p>
          <a:p>
            <a:pPr lvl="2"/>
            <a:r>
              <a:rPr lang="en-US" sz="2900" dirty="0" smtClean="0">
                <a:solidFill>
                  <a:srgbClr val="0070C0"/>
                </a:solidFill>
              </a:rPr>
              <a:t>Budget</a:t>
            </a:r>
          </a:p>
          <a:p>
            <a:pPr lvl="7"/>
            <a:endParaRPr lang="en-US" sz="2400" i="1" dirty="0"/>
          </a:p>
          <a:p>
            <a:r>
              <a:rPr lang="en-US" sz="3500" dirty="0" smtClean="0"/>
              <a:t>Each EPAF has a mandatory routing queue with one or more of these levels assigned.</a:t>
            </a:r>
            <a:endParaRPr lang="en-US" sz="35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the Approver Levels?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69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4910</TotalTime>
  <Words>1366</Words>
  <Application>Microsoft Office PowerPoint</Application>
  <PresentationFormat>On-screen Show (4:3)</PresentationFormat>
  <Paragraphs>313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Lucida Sans Unicode</vt:lpstr>
      <vt:lpstr>Verdana</vt:lpstr>
      <vt:lpstr>Wingdings 2</vt:lpstr>
      <vt:lpstr>Wingdings 3</vt:lpstr>
      <vt:lpstr>Concourse</vt:lpstr>
      <vt:lpstr>Electronic  Personnel  Action Forms</vt:lpstr>
      <vt:lpstr>What is an EPAF?</vt:lpstr>
      <vt:lpstr>PowerPoint Presentation</vt:lpstr>
      <vt:lpstr>Why Use EPAFs?</vt:lpstr>
      <vt:lpstr>PowerPoint Presentation</vt:lpstr>
      <vt:lpstr>What are EPAF roles?</vt:lpstr>
      <vt:lpstr>What are Originator Responsibilities?</vt:lpstr>
      <vt:lpstr>What are Approver Responsibilities?</vt:lpstr>
      <vt:lpstr>What are the Approver Levels?</vt:lpstr>
      <vt:lpstr>EPAF Approver Buttons</vt:lpstr>
      <vt:lpstr>What is a Proxy Approver?</vt:lpstr>
      <vt:lpstr>What is the Proxy Process?</vt:lpstr>
      <vt:lpstr>Special EPAF Circumstances</vt:lpstr>
      <vt:lpstr>EPAF Approval Levels</vt:lpstr>
      <vt:lpstr>PowerPoint Presentation</vt:lpstr>
      <vt:lpstr>EPAF Email Notifications</vt:lpstr>
      <vt:lpstr>Important Reminders</vt:lpstr>
      <vt:lpstr>EPAF Documentation</vt:lpstr>
      <vt:lpstr>EPAF Examples</vt:lpstr>
      <vt:lpstr>Budget FOAP Change </vt:lpstr>
      <vt:lpstr>PowerPoint Presentation</vt:lpstr>
      <vt:lpstr>Grant Continuation without Budget/FOAP Change</vt:lpstr>
      <vt:lpstr>PowerPoint Presentation</vt:lpstr>
      <vt:lpstr>Wage Continuation</vt:lpstr>
      <vt:lpstr>PowerPoint Presentation</vt:lpstr>
      <vt:lpstr>QUESTIONS? 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 Personnel  Action Forms</dc:title>
  <dc:creator>sconner11</dc:creator>
  <cp:lastModifiedBy>Mathew, Nishy</cp:lastModifiedBy>
  <cp:revision>165</cp:revision>
  <cp:lastPrinted>2014-06-05T14:45:27Z</cp:lastPrinted>
  <dcterms:created xsi:type="dcterms:W3CDTF">2013-03-22T15:58:29Z</dcterms:created>
  <dcterms:modified xsi:type="dcterms:W3CDTF">2019-02-06T20:11:12Z</dcterms:modified>
</cp:coreProperties>
</file>